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6" r:id="rId2"/>
    <p:sldMasterId id="2147483722" r:id="rId3"/>
    <p:sldMasterId id="2147483734" r:id="rId4"/>
    <p:sldMasterId id="2147483751" r:id="rId5"/>
  </p:sldMasterIdLst>
  <p:notesMasterIdLst>
    <p:notesMasterId r:id="rId50"/>
  </p:notesMasterIdLst>
  <p:sldIdLst>
    <p:sldId id="259" r:id="rId6"/>
    <p:sldId id="10240" r:id="rId7"/>
    <p:sldId id="2310" r:id="rId8"/>
    <p:sldId id="10241" r:id="rId9"/>
    <p:sldId id="10242" r:id="rId10"/>
    <p:sldId id="10239" r:id="rId11"/>
    <p:sldId id="10243" r:id="rId12"/>
    <p:sldId id="10244" r:id="rId13"/>
    <p:sldId id="10260" r:id="rId14"/>
    <p:sldId id="10245" r:id="rId15"/>
    <p:sldId id="10246" r:id="rId16"/>
    <p:sldId id="1250" r:id="rId17"/>
    <p:sldId id="2270" r:id="rId18"/>
    <p:sldId id="2271" r:id="rId19"/>
    <p:sldId id="10252" r:id="rId20"/>
    <p:sldId id="10253" r:id="rId21"/>
    <p:sldId id="2273" r:id="rId22"/>
    <p:sldId id="10255" r:id="rId23"/>
    <p:sldId id="10256" r:id="rId24"/>
    <p:sldId id="10233" r:id="rId25"/>
    <p:sldId id="10234" r:id="rId26"/>
    <p:sldId id="10235" r:id="rId27"/>
    <p:sldId id="2225" r:id="rId28"/>
    <p:sldId id="10261" r:id="rId29"/>
    <p:sldId id="10262" r:id="rId30"/>
    <p:sldId id="1261" r:id="rId31"/>
    <p:sldId id="1259" r:id="rId32"/>
    <p:sldId id="10263" r:id="rId33"/>
    <p:sldId id="10257" r:id="rId34"/>
    <p:sldId id="10236" r:id="rId35"/>
    <p:sldId id="2279" r:id="rId36"/>
    <p:sldId id="2284" r:id="rId37"/>
    <p:sldId id="1324" r:id="rId38"/>
    <p:sldId id="2257" r:id="rId39"/>
    <p:sldId id="10237" r:id="rId40"/>
    <p:sldId id="2281" r:id="rId41"/>
    <p:sldId id="2282" r:id="rId42"/>
    <p:sldId id="2234" r:id="rId43"/>
    <p:sldId id="10265" r:id="rId44"/>
    <p:sldId id="10266" r:id="rId45"/>
    <p:sldId id="10267" r:id="rId46"/>
    <p:sldId id="10268" r:id="rId47"/>
    <p:sldId id="10224" r:id="rId48"/>
    <p:sldId id="10269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耀宇" initials="张耀宇" lastIdx="1" clrIdx="0">
    <p:extLst>
      <p:ext uri="{19B8F6BF-5375-455C-9EA6-DF929625EA0E}">
        <p15:presenceInfo xmlns:p15="http://schemas.microsoft.com/office/powerpoint/2012/main" userId="S::zhyy.sjtu@365.sjtu.edu.cn::7d0604ab-6da0-40cc-8c81-0c2338f7f2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6" autoAdjust="0"/>
    <p:restoredTop sz="89524" autoAdjust="0"/>
  </p:normalViewPr>
  <p:slideViewPr>
    <p:cSldViewPr snapToGrid="0">
      <p:cViewPr varScale="1">
        <p:scale>
          <a:sx n="114" d="100"/>
          <a:sy n="114" d="100"/>
        </p:scale>
        <p:origin x="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2F09CCD4-B0A0-4411-AF27-E52F275BA53D}" type="datetimeFigureOut">
              <a:rPr lang="zh-CN" altLang="en-US" smtClean="0"/>
              <a:pPr/>
              <a:t>2024/5/30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B3FB6C25-FFE4-4126-ADF1-3137FE8DB2D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31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7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593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149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476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0394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958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335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jpe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2024/5/30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2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785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77601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3" y="3716339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405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3" y="5336850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3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803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005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205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405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60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3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905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2024/5/30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79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7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4" y="5387515"/>
            <a:ext cx="5333775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4" y="6229835"/>
            <a:ext cx="5333775" cy="4571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2024/5/30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8" y="5941839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55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3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426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451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0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1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958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3" y="2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1" y="981343"/>
            <a:ext cx="5524267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7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304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3" y="3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1" y="963897"/>
            <a:ext cx="5524267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222" b="1"/>
            </a:lvl1pPr>
            <a:lvl2pPr marL="457201" indent="0">
              <a:buNone/>
              <a:defRPr sz="2000" b="1"/>
            </a:lvl2pPr>
            <a:lvl3pPr marL="914402" indent="0">
              <a:buNone/>
              <a:defRPr sz="1800" b="1"/>
            </a:lvl3pPr>
            <a:lvl4pPr marL="1371603" indent="0">
              <a:buNone/>
              <a:defRPr sz="1601" b="1"/>
            </a:lvl4pPr>
            <a:lvl5pPr marL="1828803" indent="0">
              <a:buNone/>
              <a:defRPr sz="1601" b="1"/>
            </a:lvl5pPr>
            <a:lvl6pPr marL="2286005" indent="0">
              <a:buNone/>
              <a:defRPr sz="1601" b="1"/>
            </a:lvl6pPr>
            <a:lvl7pPr marL="2743205" indent="0">
              <a:buNone/>
              <a:defRPr sz="1601" b="1"/>
            </a:lvl7pPr>
            <a:lvl8pPr marL="3200405" indent="0">
              <a:buNone/>
              <a:defRPr sz="1601" b="1"/>
            </a:lvl8pPr>
            <a:lvl9pPr marL="3657607" indent="0">
              <a:buNone/>
              <a:defRPr sz="1601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1" y="1737297"/>
            <a:ext cx="5524267" cy="4571877"/>
          </a:xfrm>
        </p:spPr>
        <p:txBody>
          <a:bodyPr>
            <a:normAutofit/>
          </a:bodyPr>
          <a:lstStyle>
            <a:lvl1pPr>
              <a:defRPr sz="1905"/>
            </a:lvl1pPr>
            <a:lvl2pPr>
              <a:defRPr sz="1588"/>
            </a:lvl2pPr>
            <a:lvl3pPr>
              <a:defRPr sz="111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7"/>
            <a:ext cx="5524267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222" b="1"/>
            </a:lvl1pPr>
            <a:lvl2pPr marL="457201" indent="0">
              <a:buNone/>
              <a:defRPr sz="2000" b="1"/>
            </a:lvl2pPr>
            <a:lvl3pPr marL="914402" indent="0">
              <a:buNone/>
              <a:defRPr sz="1800" b="1"/>
            </a:lvl3pPr>
            <a:lvl4pPr marL="1371603" indent="0">
              <a:buNone/>
              <a:defRPr sz="1601" b="1"/>
            </a:lvl4pPr>
            <a:lvl5pPr marL="1828803" indent="0">
              <a:buNone/>
              <a:defRPr sz="1601" b="1"/>
            </a:lvl5pPr>
            <a:lvl6pPr marL="2286005" indent="0">
              <a:buNone/>
              <a:defRPr sz="1601" b="1"/>
            </a:lvl6pPr>
            <a:lvl7pPr marL="2743205" indent="0">
              <a:buNone/>
              <a:defRPr sz="1601" b="1"/>
            </a:lvl7pPr>
            <a:lvl8pPr marL="3200405" indent="0">
              <a:buNone/>
              <a:defRPr sz="1601" b="1"/>
            </a:lvl8pPr>
            <a:lvl9pPr marL="3657607" indent="0">
              <a:buNone/>
              <a:defRPr sz="1601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7"/>
            <a:ext cx="5524267" cy="4571877"/>
          </a:xfrm>
        </p:spPr>
        <p:txBody>
          <a:bodyPr>
            <a:normAutofit/>
          </a:bodyPr>
          <a:lstStyle>
            <a:lvl1pPr>
              <a:defRPr sz="1905"/>
            </a:lvl1pPr>
            <a:lvl2pPr>
              <a:defRPr sz="1588"/>
            </a:lvl2pPr>
            <a:lvl3pPr>
              <a:defRPr sz="111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14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2024/5/30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79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1871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4" y="1805994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9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027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7" y="6100776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3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15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21" y="6100776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5711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24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674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410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4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049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800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42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182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813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083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479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747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7057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7063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203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372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4034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3029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071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767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41831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2290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413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723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811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741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67340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59451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>
            <a:extLst>
              <a:ext uri="{FF2B5EF4-FFF2-40B4-BE49-F238E27FC236}">
                <a16:creationId xmlns:a16="http://schemas.microsoft.com/office/drawing/2014/main" id="{03827282-65D0-4522-8111-6F6265AAAB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167" y="5815014"/>
            <a:ext cx="3278717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>
            <a:extLst>
              <a:ext uri="{FF2B5EF4-FFF2-40B4-BE49-F238E27FC236}">
                <a16:creationId xmlns:a16="http://schemas.microsoft.com/office/drawing/2014/main" id="{BB9B3C9D-D53E-4995-A966-47A13D1BB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21920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8">
            <a:extLst>
              <a:ext uri="{FF2B5EF4-FFF2-40B4-BE49-F238E27FC236}">
                <a16:creationId xmlns:a16="http://schemas.microsoft.com/office/drawing/2014/main" id="{1E28C202-C90B-438F-A532-BC2E1D31601A}"/>
              </a:ext>
            </a:extLst>
          </p:cNvPr>
          <p:cNvCxnSpPr/>
          <p:nvPr/>
        </p:nvCxnSpPr>
        <p:spPr>
          <a:xfrm>
            <a:off x="0" y="389413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07005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838200" y="5034522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/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5643039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8933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DD0C6C-F76A-4A1F-B5E4-1CA59526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D348E222-2979-4CF1-9D52-E26DE672B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088F89D5-D3F9-4479-A50C-6EF89AD80F8B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A24F9927-4F84-412E-BB17-44D313E6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CF0843-AF41-4C68-B87F-304B89CF12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DD5A76-0F69-4B30-908B-85A21D961D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3500664-3544-4A6B-BC82-F3052814D2A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648A80-15A7-463E-BF6E-6C256EA716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35521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F197303-3A85-4FB7-B133-5D140C164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1794EFA1-59F5-4071-9656-C315BFD3E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5EA795B0-2596-4CD6-A6A3-C6EEC6C52CBE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D18BB890-2BA1-4947-891C-321B7D9AE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A1E8ECA-181E-4C61-9419-4CEE5C9AAC14}"/>
              </a:ext>
            </a:extLst>
          </p:cNvPr>
          <p:cNvSpPr txBox="1"/>
          <p:nvPr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AFDE0B-DE22-403C-A56B-649A2306F84E}"/>
              </a:ext>
            </a:extLst>
          </p:cNvPr>
          <p:cNvSpPr txBox="1">
            <a:spLocks/>
          </p:cNvSpPr>
          <p:nvPr/>
        </p:nvSpPr>
        <p:spPr>
          <a:xfrm>
            <a:off x="11597217" y="311150"/>
            <a:ext cx="3882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fld id="{C8560911-E3EA-469F-BB5C-FF06DF3A6A5C}" type="slidenum"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eaLnBrk="1" hangingPunct="1"/>
              <a:t>‹#›</a:t>
            </a:fld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0F02B05-568A-465E-96A7-65C618A0DE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23BA52D-6FB1-4B4D-9A55-DFDAFD1701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883DE0F-750C-43EF-BBD3-CBC4EE809E0D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5EAEC8A-4B5D-4D42-90FE-F86E8E5878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5">
            <a:extLst>
              <a:ext uri="{FF2B5EF4-FFF2-40B4-BE49-F238E27FC236}">
                <a16:creationId xmlns:a16="http://schemas.microsoft.com/office/drawing/2014/main" id="{AEA7653E-8726-48E9-A50A-9950D3DADBD2}"/>
              </a:ext>
            </a:extLst>
          </p:cNvPr>
          <p:cNvSpPr txBox="1"/>
          <p:nvPr userDrawn="1"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3A4CCDC5-1374-4786-88FD-3B9CB4FED3E8}"/>
              </a:ext>
            </a:extLst>
          </p:cNvPr>
          <p:cNvSpPr txBox="1">
            <a:spLocks/>
          </p:cNvSpPr>
          <p:nvPr userDrawn="1"/>
        </p:nvSpPr>
        <p:spPr>
          <a:xfrm>
            <a:off x="11597217" y="311150"/>
            <a:ext cx="3882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fld id="{16FF4CDA-775D-4D41-ABD0-F984E40CC099}" type="slidenum"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eaLnBrk="1" hangingPunct="1"/>
              <a:t>‹#›</a:t>
            </a:fld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79153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96E797-6C9F-4347-B758-A15AB6FC4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6">
            <a:extLst>
              <a:ext uri="{FF2B5EF4-FFF2-40B4-BE49-F238E27FC236}">
                <a16:creationId xmlns:a16="http://schemas.microsoft.com/office/drawing/2014/main" id="{4BE03861-5961-4AED-B7E9-B021A3A6BA8B}"/>
              </a:ext>
            </a:extLst>
          </p:cNvPr>
          <p:cNvSpPr/>
          <p:nvPr/>
        </p:nvSpPr>
        <p:spPr>
          <a:xfrm>
            <a:off x="0" y="5821364"/>
            <a:ext cx="12192000" cy="1036637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5" name="图片 7">
            <a:extLst>
              <a:ext uri="{FF2B5EF4-FFF2-40B4-BE49-F238E27FC236}">
                <a16:creationId xmlns:a16="http://schemas.microsoft.com/office/drawing/2014/main" id="{3BFB43A3-8A1C-4C72-8D2D-BDCE6B30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1" y="6100763"/>
            <a:ext cx="261196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3">
            <a:extLst>
              <a:ext uri="{FF2B5EF4-FFF2-40B4-BE49-F238E27FC236}">
                <a16:creationId xmlns:a16="http://schemas.microsoft.com/office/drawing/2014/main" id="{55BF8D33-16C1-4A54-9CAA-1121E74BA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038"/>
            <a:ext cx="1219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8">
            <a:extLst>
              <a:ext uri="{FF2B5EF4-FFF2-40B4-BE49-F238E27FC236}">
                <a16:creationId xmlns:a16="http://schemas.microsoft.com/office/drawing/2014/main" id="{E556668F-DCCE-429C-B27F-65F2731EF1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9">
            <a:extLst>
              <a:ext uri="{FF2B5EF4-FFF2-40B4-BE49-F238E27FC236}">
                <a16:creationId xmlns:a16="http://schemas.microsoft.com/office/drawing/2014/main" id="{A288C2AA-2B37-4F0D-8E98-E4BB5B6F0798}"/>
              </a:ext>
            </a:extLst>
          </p:cNvPr>
          <p:cNvSpPr/>
          <p:nvPr userDrawn="1"/>
        </p:nvSpPr>
        <p:spPr>
          <a:xfrm>
            <a:off x="0" y="5821364"/>
            <a:ext cx="12192000" cy="1036637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9" name="图片 10">
            <a:extLst>
              <a:ext uri="{FF2B5EF4-FFF2-40B4-BE49-F238E27FC236}">
                <a16:creationId xmlns:a16="http://schemas.microsoft.com/office/drawing/2014/main" id="{80F2D881-B39E-4AD1-8E86-B54476DD69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1" y="6100763"/>
            <a:ext cx="261196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1">
            <a:extLst>
              <a:ext uri="{FF2B5EF4-FFF2-40B4-BE49-F238E27FC236}">
                <a16:creationId xmlns:a16="http://schemas.microsoft.com/office/drawing/2014/main" id="{6A3577DD-92C1-454E-96CA-EBF9BEA036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038"/>
            <a:ext cx="1219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23870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B376E1FF-C903-4528-AFB1-762675B4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>
            <a:extLst>
              <a:ext uri="{FF2B5EF4-FFF2-40B4-BE49-F238E27FC236}">
                <a16:creationId xmlns:a16="http://schemas.microsoft.com/office/drawing/2014/main" id="{2AE9DC11-4AE6-4BFA-A924-B7DB455D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4">
            <a:extLst>
              <a:ext uri="{FF2B5EF4-FFF2-40B4-BE49-F238E27FC236}">
                <a16:creationId xmlns:a16="http://schemas.microsoft.com/office/drawing/2014/main" id="{B9713252-3ABE-46C2-860F-567E2BD5AA3E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BDF4C648-FB70-4521-B3EC-29CF3CACB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F4248120-6333-4151-A4BA-8C48963272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EF0BAC-124E-4AC7-BC4E-A0E914DA55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493D8E-99C6-4B35-A603-6C1BF1F0B90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E02BEB-69DE-4E8F-97DB-22F6343C2D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327360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910D8C08-DD50-4CA2-ABC6-537409340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>
            <a:extLst>
              <a:ext uri="{FF2B5EF4-FFF2-40B4-BE49-F238E27FC236}">
                <a16:creationId xmlns:a16="http://schemas.microsoft.com/office/drawing/2014/main" id="{4B9AB692-0314-486A-A3DD-442B9214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4">
            <a:extLst>
              <a:ext uri="{FF2B5EF4-FFF2-40B4-BE49-F238E27FC236}">
                <a16:creationId xmlns:a16="http://schemas.microsoft.com/office/drawing/2014/main" id="{41CE75FE-0378-4611-BB00-E1AA48A7A701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7E4EAADA-7B1A-4651-A9B2-94B3628672A6}"/>
              </a:ext>
            </a:extLst>
          </p:cNvPr>
          <p:cNvSpPr txBox="1"/>
          <p:nvPr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48054097-F823-4205-9D2C-64F4F07329E1}"/>
              </a:ext>
            </a:extLst>
          </p:cNvPr>
          <p:cNvSpPr txBox="1">
            <a:spLocks/>
          </p:cNvSpPr>
          <p:nvPr/>
        </p:nvSpPr>
        <p:spPr>
          <a:xfrm>
            <a:off x="11595101" y="311150"/>
            <a:ext cx="596900" cy="27781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fld id="{ACC8D9E0-D498-4A72-BDD3-50ECA16E8EA9}" type="slidenum"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eaLnBrk="1" hangingPunct="1"/>
              <a:t>‹#›</a:t>
            </a:fld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154CA8-BFBC-43BA-9E75-4E4D929B5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0">
            <a:extLst>
              <a:ext uri="{FF2B5EF4-FFF2-40B4-BE49-F238E27FC236}">
                <a16:creationId xmlns:a16="http://schemas.microsoft.com/office/drawing/2014/main" id="{87BE5005-C829-427D-AF77-8C593152BB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2">
            <a:extLst>
              <a:ext uri="{FF2B5EF4-FFF2-40B4-BE49-F238E27FC236}">
                <a16:creationId xmlns:a16="http://schemas.microsoft.com/office/drawing/2014/main" id="{A587907D-78A0-41AB-AA13-A4D01607C8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3">
            <a:extLst>
              <a:ext uri="{FF2B5EF4-FFF2-40B4-BE49-F238E27FC236}">
                <a16:creationId xmlns:a16="http://schemas.microsoft.com/office/drawing/2014/main" id="{5639D6AC-44E7-4AE2-B4AF-DBCB8B018DF8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3" name="文本框 15">
            <a:extLst>
              <a:ext uri="{FF2B5EF4-FFF2-40B4-BE49-F238E27FC236}">
                <a16:creationId xmlns:a16="http://schemas.microsoft.com/office/drawing/2014/main" id="{EC9AEBEC-90E5-4ADD-8188-538388F9AAED}"/>
              </a:ext>
            </a:extLst>
          </p:cNvPr>
          <p:cNvSpPr txBox="1"/>
          <p:nvPr userDrawn="1"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41245ADD-8AE7-41B0-8077-E928B0E07E11}"/>
              </a:ext>
            </a:extLst>
          </p:cNvPr>
          <p:cNvSpPr txBox="1">
            <a:spLocks/>
          </p:cNvSpPr>
          <p:nvPr userDrawn="1"/>
        </p:nvSpPr>
        <p:spPr>
          <a:xfrm>
            <a:off x="11595101" y="311150"/>
            <a:ext cx="596900" cy="27781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 Light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fld id="{D480CB72-5917-4EE9-89BC-97AD12721B47}" type="slidenum"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eaLnBrk="1" hangingPunct="1"/>
              <a:t>‹#›</a:t>
            </a:fld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7">
            <a:extLst>
              <a:ext uri="{FF2B5EF4-FFF2-40B4-BE49-F238E27FC236}">
                <a16:creationId xmlns:a16="http://schemas.microsoft.com/office/drawing/2014/main" id="{4AF1732C-B218-48F5-97BF-0F5B370163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7448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CF0939D5-9017-4D35-9877-E39D97020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>
            <a:extLst>
              <a:ext uri="{FF2B5EF4-FFF2-40B4-BE49-F238E27FC236}">
                <a16:creationId xmlns:a16="http://schemas.microsoft.com/office/drawing/2014/main" id="{BD225F94-95C0-46FA-B247-53E63DA78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14">
            <a:extLst>
              <a:ext uri="{FF2B5EF4-FFF2-40B4-BE49-F238E27FC236}">
                <a16:creationId xmlns:a16="http://schemas.microsoft.com/office/drawing/2014/main" id="{92E467BD-7F24-47F7-9F1A-A6CAEC08A9CA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16BEEA-EE14-4918-A5E9-430EF5B60E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347739-8CC2-4DB3-AF33-97484F222E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894436-F0AB-4106-92BD-C5FB10A17F6B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9933736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8E2392C0-BB29-4ED8-90A6-E2C01DA5C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>
            <a:extLst>
              <a:ext uri="{FF2B5EF4-FFF2-40B4-BE49-F238E27FC236}">
                <a16:creationId xmlns:a16="http://schemas.microsoft.com/office/drawing/2014/main" id="{04A79383-0F4A-4040-B137-167E0FAD6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14">
            <a:extLst>
              <a:ext uri="{FF2B5EF4-FFF2-40B4-BE49-F238E27FC236}">
                <a16:creationId xmlns:a16="http://schemas.microsoft.com/office/drawing/2014/main" id="{D0374B8A-E051-4F02-A6FE-83829D626D6A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7A3A1F-2AFF-4DD0-BD79-F50BB15E10A6}"/>
              </a:ext>
            </a:extLst>
          </p:cNvPr>
          <p:cNvSpPr txBox="1"/>
          <p:nvPr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8">
            <a:extLst>
              <a:ext uri="{FF2B5EF4-FFF2-40B4-BE49-F238E27FC236}">
                <a16:creationId xmlns:a16="http://schemas.microsoft.com/office/drawing/2014/main" id="{625C383D-C9F2-4001-9321-E0637DD896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9">
            <a:extLst>
              <a:ext uri="{FF2B5EF4-FFF2-40B4-BE49-F238E27FC236}">
                <a16:creationId xmlns:a16="http://schemas.microsoft.com/office/drawing/2014/main" id="{D62D617D-3D6A-4EEC-BE52-F4E6E887AB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10">
            <a:extLst>
              <a:ext uri="{FF2B5EF4-FFF2-40B4-BE49-F238E27FC236}">
                <a16:creationId xmlns:a16="http://schemas.microsoft.com/office/drawing/2014/main" id="{DD5E31D2-0D0A-4D95-B9A9-00CC37F84ACB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文本框 11">
            <a:extLst>
              <a:ext uri="{FF2B5EF4-FFF2-40B4-BE49-F238E27FC236}">
                <a16:creationId xmlns:a16="http://schemas.microsoft.com/office/drawing/2014/main" id="{55B713FF-6801-48A1-B16D-4AC4E427EE16}"/>
              </a:ext>
            </a:extLst>
          </p:cNvPr>
          <p:cNvSpPr txBox="1"/>
          <p:nvPr userDrawn="1"/>
        </p:nvSpPr>
        <p:spPr>
          <a:xfrm>
            <a:off x="11000317" y="311150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00834794-2181-4877-BA20-C9A405002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97218" y="312738"/>
            <a:ext cx="388248" cy="276999"/>
          </a:xfrm>
          <a:prstGeom prst="rect">
            <a:avLst/>
          </a:prstGeom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255EB77-1DFE-40CA-8FF6-1553962F0B1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21546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">
            <a:extLst>
              <a:ext uri="{FF2B5EF4-FFF2-40B4-BE49-F238E27FC236}">
                <a16:creationId xmlns:a16="http://schemas.microsoft.com/office/drawing/2014/main" id="{E089ABC9-9776-40BC-B5D5-2BB02BB5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97BF76E7-440D-450C-8097-53B5C9F12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2A70AF44-8A88-4570-9029-36BB2991D734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12">
            <a:extLst>
              <a:ext uri="{FF2B5EF4-FFF2-40B4-BE49-F238E27FC236}">
                <a16:creationId xmlns:a16="http://schemas.microsoft.com/office/drawing/2014/main" id="{3BF6B821-027B-41C4-8759-BFB38B034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457271B-FE83-43E5-912E-938F26A724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51E31A-E756-4055-AF96-01A000160B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13B1959-C34F-4465-AAC8-A78B6247230F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3" name="图片 13">
            <a:extLst>
              <a:ext uri="{FF2B5EF4-FFF2-40B4-BE49-F238E27FC236}">
                <a16:creationId xmlns:a16="http://schemas.microsoft.com/office/drawing/2014/main" id="{60CFD9D6-A9D1-49ED-ABAA-C7DF69B3DA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60" y="975600"/>
            <a:ext cx="1140822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326765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">
            <a:extLst>
              <a:ext uri="{FF2B5EF4-FFF2-40B4-BE49-F238E27FC236}">
                <a16:creationId xmlns:a16="http://schemas.microsoft.com/office/drawing/2014/main" id="{1B48314C-696C-4D6E-90C4-694B13553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4F2D2730-39AC-4AE3-BFCB-25DB61DAE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CEA97240-F7B4-4715-99A2-C78D048F1C7B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99328626-9B79-40AA-AC6B-F132C3267362}"/>
              </a:ext>
            </a:extLst>
          </p:cNvPr>
          <p:cNvSpPr txBox="1"/>
          <p:nvPr/>
        </p:nvSpPr>
        <p:spPr>
          <a:xfrm>
            <a:off x="11000317" y="312738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13">
            <a:extLst>
              <a:ext uri="{FF2B5EF4-FFF2-40B4-BE49-F238E27FC236}">
                <a16:creationId xmlns:a16="http://schemas.microsoft.com/office/drawing/2014/main" id="{496525D0-7B9F-44C3-9215-269511913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0">
            <a:extLst>
              <a:ext uri="{FF2B5EF4-FFF2-40B4-BE49-F238E27FC236}">
                <a16:creationId xmlns:a16="http://schemas.microsoft.com/office/drawing/2014/main" id="{56D23030-FF63-4A14-BC4C-A41DD48B4F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2">
            <a:extLst>
              <a:ext uri="{FF2B5EF4-FFF2-40B4-BE49-F238E27FC236}">
                <a16:creationId xmlns:a16="http://schemas.microsoft.com/office/drawing/2014/main" id="{3A7EB1F2-5830-4CE3-99C9-E3DE445209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6">
            <a:extLst>
              <a:ext uri="{FF2B5EF4-FFF2-40B4-BE49-F238E27FC236}">
                <a16:creationId xmlns:a16="http://schemas.microsoft.com/office/drawing/2014/main" id="{50570EDC-6082-44CA-951A-F18E98595578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文本框 17">
            <a:extLst>
              <a:ext uri="{FF2B5EF4-FFF2-40B4-BE49-F238E27FC236}">
                <a16:creationId xmlns:a16="http://schemas.microsoft.com/office/drawing/2014/main" id="{C9BAFBB2-C300-4570-818A-A14141D2621F}"/>
              </a:ext>
            </a:extLst>
          </p:cNvPr>
          <p:cNvSpPr txBox="1"/>
          <p:nvPr userDrawn="1"/>
        </p:nvSpPr>
        <p:spPr>
          <a:xfrm>
            <a:off x="11000317" y="312738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8">
            <a:extLst>
              <a:ext uri="{FF2B5EF4-FFF2-40B4-BE49-F238E27FC236}">
                <a16:creationId xmlns:a16="http://schemas.microsoft.com/office/drawing/2014/main" id="{84951B47-F110-4329-BAC6-B67DE93B6A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59" y="975600"/>
            <a:ext cx="11421927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7" name="灯片编号占位符 8">
            <a:extLst>
              <a:ext uri="{FF2B5EF4-FFF2-40B4-BE49-F238E27FC236}">
                <a16:creationId xmlns:a16="http://schemas.microsoft.com/office/drawing/2014/main" id="{80D87E7A-5395-4212-97C7-B43835AE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5101" y="312738"/>
            <a:ext cx="649817" cy="2778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92F303A-5AC7-4E98-81FC-40953AB038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80419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3">
            <a:extLst>
              <a:ext uri="{FF2B5EF4-FFF2-40B4-BE49-F238E27FC236}">
                <a16:creationId xmlns:a16="http://schemas.microsoft.com/office/drawing/2014/main" id="{800BA7E4-2F42-40B0-B308-1FB18770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7">
            <a:extLst>
              <a:ext uri="{FF2B5EF4-FFF2-40B4-BE49-F238E27FC236}">
                <a16:creationId xmlns:a16="http://schemas.microsoft.com/office/drawing/2014/main" id="{3EAAD1F6-6C96-4C7E-97F0-29B904DC2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14">
            <a:extLst>
              <a:ext uri="{FF2B5EF4-FFF2-40B4-BE49-F238E27FC236}">
                <a16:creationId xmlns:a16="http://schemas.microsoft.com/office/drawing/2014/main" id="{D6C10A68-730D-45D0-BFD4-B03C9DB3BDE2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cxnSp>
        <p:nvCxnSpPr>
          <p:cNvPr id="9" name="直接连接符 2">
            <a:extLst>
              <a:ext uri="{FF2B5EF4-FFF2-40B4-BE49-F238E27FC236}">
                <a16:creationId xmlns:a16="http://schemas.microsoft.com/office/drawing/2014/main" id="{0BE7213B-666B-4BD7-AF16-7919116833C8}"/>
              </a:ext>
            </a:extLst>
          </p:cNvPr>
          <p:cNvCxnSpPr/>
          <p:nvPr/>
        </p:nvCxnSpPr>
        <p:spPr>
          <a:xfrm flipV="1">
            <a:off x="0" y="1550989"/>
            <a:ext cx="12192000" cy="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76CC65BF-C86C-478B-95EB-1236755C5F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28B61F-FE5F-43BE-B047-5462327575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8D30A1B-AF96-4FBA-9707-14B14FF29488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C320D62-C649-4212-8022-02BB023E5EDB}"/>
              </a:ext>
            </a:extLst>
          </p:cNvPr>
          <p:cNvCxnSpPr/>
          <p:nvPr userDrawn="1"/>
        </p:nvCxnSpPr>
        <p:spPr>
          <a:xfrm flipV="1">
            <a:off x="0" y="1550989"/>
            <a:ext cx="12192000" cy="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49859" y="960117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2673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4701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3">
            <a:extLst>
              <a:ext uri="{FF2B5EF4-FFF2-40B4-BE49-F238E27FC236}">
                <a16:creationId xmlns:a16="http://schemas.microsoft.com/office/drawing/2014/main" id="{42864D0B-381A-4634-8D19-B39B91FE9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7">
            <a:extLst>
              <a:ext uri="{FF2B5EF4-FFF2-40B4-BE49-F238E27FC236}">
                <a16:creationId xmlns:a16="http://schemas.microsoft.com/office/drawing/2014/main" id="{F771ED70-40E6-4016-82CF-2C8265692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14">
            <a:extLst>
              <a:ext uri="{FF2B5EF4-FFF2-40B4-BE49-F238E27FC236}">
                <a16:creationId xmlns:a16="http://schemas.microsoft.com/office/drawing/2014/main" id="{7B542B38-41BE-40FA-8449-AD68C07F2A99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7F244388-C43B-4B59-BA95-A47C6F835A8E}"/>
              </a:ext>
            </a:extLst>
          </p:cNvPr>
          <p:cNvSpPr txBox="1"/>
          <p:nvPr/>
        </p:nvSpPr>
        <p:spPr>
          <a:xfrm>
            <a:off x="11000317" y="312738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2">
            <a:extLst>
              <a:ext uri="{FF2B5EF4-FFF2-40B4-BE49-F238E27FC236}">
                <a16:creationId xmlns:a16="http://schemas.microsoft.com/office/drawing/2014/main" id="{B37C155B-63F2-4993-B585-3B27B3E300C3}"/>
              </a:ext>
            </a:extLst>
          </p:cNvPr>
          <p:cNvCxnSpPr/>
          <p:nvPr/>
        </p:nvCxnSpPr>
        <p:spPr>
          <a:xfrm flipV="1">
            <a:off x="0" y="1550989"/>
            <a:ext cx="12192000" cy="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2">
            <a:extLst>
              <a:ext uri="{FF2B5EF4-FFF2-40B4-BE49-F238E27FC236}">
                <a16:creationId xmlns:a16="http://schemas.microsoft.com/office/drawing/2014/main" id="{B8981D99-0B8C-4898-A83C-DBF1C35F73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id="{41843C0C-105A-4B05-BCDF-1C0E985C7A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6">
            <a:extLst>
              <a:ext uri="{FF2B5EF4-FFF2-40B4-BE49-F238E27FC236}">
                <a16:creationId xmlns:a16="http://schemas.microsoft.com/office/drawing/2014/main" id="{2215CE85-4F57-4AC3-8627-67BB23417441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E604547C-C7F4-4D0E-933D-B12613D57E01}"/>
              </a:ext>
            </a:extLst>
          </p:cNvPr>
          <p:cNvSpPr txBox="1"/>
          <p:nvPr userDrawn="1"/>
        </p:nvSpPr>
        <p:spPr>
          <a:xfrm>
            <a:off x="11000317" y="312738"/>
            <a:ext cx="5788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spc="-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9">
            <a:extLst>
              <a:ext uri="{FF2B5EF4-FFF2-40B4-BE49-F238E27FC236}">
                <a16:creationId xmlns:a16="http://schemas.microsoft.com/office/drawing/2014/main" id="{CA7E37D9-3A9A-4797-89A9-7ACC014FAE85}"/>
              </a:ext>
            </a:extLst>
          </p:cNvPr>
          <p:cNvCxnSpPr/>
          <p:nvPr userDrawn="1"/>
        </p:nvCxnSpPr>
        <p:spPr>
          <a:xfrm flipV="1">
            <a:off x="0" y="1550989"/>
            <a:ext cx="12192000" cy="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49859" y="960117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9" name="灯片编号占位符 8">
            <a:extLst>
              <a:ext uri="{FF2B5EF4-FFF2-40B4-BE49-F238E27FC236}">
                <a16:creationId xmlns:a16="http://schemas.microsoft.com/office/drawing/2014/main" id="{184020CE-55AA-4A9E-85CE-804EB656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5101" y="312738"/>
            <a:ext cx="649817" cy="2778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DF16FD-DCF5-454F-A1EC-6C9943097A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45443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E3BF194-1679-406F-9E30-E704505F1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167" y="5815014"/>
            <a:ext cx="3278717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>
            <a:extLst>
              <a:ext uri="{FF2B5EF4-FFF2-40B4-BE49-F238E27FC236}">
                <a16:creationId xmlns:a16="http://schemas.microsoft.com/office/drawing/2014/main" id="{45C1F278-913A-47AA-95F0-29E8F455B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21920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E3B0168-9BE3-4CC4-B007-66D0AC8CC939}"/>
              </a:ext>
            </a:extLst>
          </p:cNvPr>
          <p:cNvCxnSpPr/>
          <p:nvPr/>
        </p:nvCxnSpPr>
        <p:spPr>
          <a:xfrm>
            <a:off x="0" y="389413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D9BCD457-855A-4ECF-A197-2D119AF4FE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21920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407AEE-EFC8-4D63-A10F-3F23B01DED57}"/>
              </a:ext>
            </a:extLst>
          </p:cNvPr>
          <p:cNvCxnSpPr/>
          <p:nvPr userDrawn="1"/>
        </p:nvCxnSpPr>
        <p:spPr>
          <a:xfrm>
            <a:off x="0" y="389413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5500" y="4006448"/>
            <a:ext cx="11100025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5500" y="5245249"/>
            <a:ext cx="7760477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/>
            <a:r>
              <a:rPr lang="zh-CN" altLang="en-US" dirty="0"/>
              <a:t>单击以编辑母版副标题样式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625500" y="5815087"/>
            <a:ext cx="5545667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36939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>
            <a:extLst>
              <a:ext uri="{FF2B5EF4-FFF2-40B4-BE49-F238E27FC236}">
                <a16:creationId xmlns:a16="http://schemas.microsoft.com/office/drawing/2014/main" id="{0DFED4F4-4364-49C7-9889-4C6C754A41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3100"/>
            <a:ext cx="12192000" cy="279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3">
            <a:extLst>
              <a:ext uri="{FF2B5EF4-FFF2-40B4-BE49-F238E27FC236}">
                <a16:creationId xmlns:a16="http://schemas.microsoft.com/office/drawing/2014/main" id="{470ABEB2-FCD1-42CB-AEF7-67ABE3CF2A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17" y="4211638"/>
            <a:ext cx="4028016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1552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601924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240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797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1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43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5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08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3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08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5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5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5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3" cstate="print"/>
          <a:srcRect r="1346"/>
          <a:stretch/>
        </p:blipFill>
        <p:spPr>
          <a:xfrm>
            <a:off x="517" y="341949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29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3" y="2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3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7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29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3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70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3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79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2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86029" indent="-286029" algn="just" defTabSz="914402" rtl="0" eaLnBrk="1" latinLnBrk="0" hangingPunct="1">
        <a:lnSpc>
          <a:spcPct val="120000"/>
        </a:lnSpc>
        <a:spcBef>
          <a:spcPts val="0"/>
        </a:spcBef>
        <a:spcAft>
          <a:spcPts val="476"/>
        </a:spcAft>
        <a:buSzPct val="80000"/>
        <a:buFontTx/>
        <a:buBlip>
          <a:blip r:embed="rId15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1" indent="-228600" algn="just" defTabSz="914402" rtl="0" eaLnBrk="1" latinLnBrk="0" hangingPunct="1">
        <a:lnSpc>
          <a:spcPct val="120000"/>
        </a:lnSpc>
        <a:spcBef>
          <a:spcPts val="0"/>
        </a:spcBef>
        <a:spcAft>
          <a:spcPts val="476"/>
        </a:spcAft>
        <a:buSzPct val="70000"/>
        <a:buFontTx/>
        <a:buBlip>
          <a:blip r:embed="rId15"/>
        </a:buBlip>
        <a:defRPr sz="15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2" indent="-228600" algn="just" defTabSz="914402" rtl="0" eaLnBrk="1" latinLnBrk="0" hangingPunct="1">
        <a:lnSpc>
          <a:spcPct val="120000"/>
        </a:lnSpc>
        <a:spcBef>
          <a:spcPts val="0"/>
        </a:spcBef>
        <a:spcAft>
          <a:spcPts val="476"/>
        </a:spcAft>
        <a:buSzPct val="60000"/>
        <a:buFontTx/>
        <a:buBlip>
          <a:blip r:embed="rId15"/>
        </a:buBlip>
        <a:defRPr sz="135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3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4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5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5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5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7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1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2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3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3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5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5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5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7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EAC31-AAB0-41B3-9117-8046D306DA8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8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29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">
            <a:extLst>
              <a:ext uri="{FF2B5EF4-FFF2-40B4-BE49-F238E27FC236}">
                <a16:creationId xmlns:a16="http://schemas.microsoft.com/office/drawing/2014/main" id="{882EB311-53E5-4FAE-9C53-AC8EB9D90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90D3EAD7-888C-4FFD-8D11-D1F7AD4A87EE}"/>
              </a:ext>
            </a:extLst>
          </p:cNvPr>
          <p:cNvSpPr txBox="1">
            <a:spLocks/>
          </p:cNvSpPr>
          <p:nvPr/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28" name="文本占位符 5">
            <a:extLst>
              <a:ext uri="{FF2B5EF4-FFF2-40B4-BE49-F238E27FC236}">
                <a16:creationId xmlns:a16="http://schemas.microsoft.com/office/drawing/2014/main" id="{6EC3BE0B-FACE-41C3-99DE-5CED35F518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50334" y="808038"/>
            <a:ext cx="11120967" cy="586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F1D744-2884-44FA-8412-4C090065CCE4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030" name="图片 7">
            <a:extLst>
              <a:ext uri="{FF2B5EF4-FFF2-40B4-BE49-F238E27FC236}">
                <a16:creationId xmlns:a16="http://schemas.microsoft.com/office/drawing/2014/main" id="{0529B70B-E22F-40CB-92B3-ECC9193F25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1DA5E452-4D51-43FD-96ED-581A654EE75A}"/>
              </a:ext>
            </a:extLst>
          </p:cNvPr>
          <p:cNvSpPr txBox="1">
            <a:spLocks/>
          </p:cNvSpPr>
          <p:nvPr userDrawn="1"/>
        </p:nvSpPr>
        <p:spPr>
          <a:xfrm>
            <a:off x="431801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A38B53-BD8A-438D-9E70-E8DA1DF9DA83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31847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▪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▪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42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520.png"/><Relationship Id="rId4" Type="http://schemas.openxmlformats.org/officeDocument/2006/relationships/image" Target="../media/image5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350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Zhao,+J" TargetMode="External"/><Relationship Id="rId2" Type="http://schemas.openxmlformats.org/officeDocument/2006/relationships/hyperlink" Target="https://arxiv.org/search/cs?searchtype=author&amp;query=Bai,+Z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arxiv.org/search/cs?searchtype=author&amp;query=Zhang,+Y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391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sz="4800" dirty="0"/>
              <a:t>乐观估计</a:t>
            </a:r>
            <a:br>
              <a:rPr lang="en-US" altLang="zh-CN" sz="4800" dirty="0"/>
            </a:br>
            <a:r>
              <a:rPr lang="zh-CN" altLang="en-US" sz="4800" dirty="0"/>
              <a:t>（</a:t>
            </a:r>
            <a:r>
              <a:rPr lang="en-US" altLang="zh-CN" sz="4800" dirty="0"/>
              <a:t>Optimistic</a:t>
            </a:r>
            <a:r>
              <a:rPr lang="zh-CN" altLang="en-US" sz="4800" dirty="0"/>
              <a:t> </a:t>
            </a:r>
            <a:r>
              <a:rPr lang="en-US" altLang="zh-CN" sz="4800" dirty="0"/>
              <a:t>Estimate</a:t>
            </a:r>
            <a:r>
              <a:rPr lang="zh-CN" altLang="en-US" sz="48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/>
              <a:t>月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Cat book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It is right! But not useful in practical neural networks!</a:t>
            </a:r>
          </a:p>
        </p:txBody>
      </p:sp>
    </p:spTree>
    <p:extLst>
      <p:ext uri="{BB962C8B-B14F-4D97-AF65-F5344CB8AC3E}">
        <p14:creationId xmlns:p14="http://schemas.microsoft.com/office/powerpoint/2010/main" val="128853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实验启发的乐观估计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9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58702" y="2736798"/>
                <a:ext cx="11162884" cy="3870377"/>
              </a:xfrm>
            </p:spPr>
            <p:txBody>
              <a:bodyPr/>
              <a:lstStyle/>
              <a:p>
                <a:r>
                  <a:rPr lang="en-US" altLang="zh-CN" sz="24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Nyquist-Shannon sampling theorem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≥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uniform samples for bandlimited signal with max frequency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Fourier basis).</a:t>
                </a:r>
              </a:p>
              <a:p>
                <a:pPr marL="457200" lvl="1" indent="0">
                  <a:buNone/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Linear regression/polynomial fitting/random feature model…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≥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samples for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parameters (degrees of freedom).</a:t>
                </a:r>
              </a:p>
              <a:p>
                <a:pPr marL="457200" lvl="1" indent="0">
                  <a:buNone/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Models with nonlinear architecture/parameterization?</a:t>
                </a:r>
              </a:p>
              <a:p>
                <a:pPr marL="457200" lvl="1" indent="0">
                  <a:buNone/>
                </a:pP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Phenomenon: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recovery at overparameterization</a:t>
                </a:r>
              </a:p>
              <a:p>
                <a:pPr marL="457200" lvl="1" indent="0"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58702" y="2736798"/>
                <a:ext cx="11162884" cy="3870377"/>
              </a:xfrm>
              <a:blipFill>
                <a:blip r:embed="rId2"/>
                <a:stretch>
                  <a:fillRect l="-874" t="-315" b="-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Old problem: sample size for exact recovery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DA5C17-4F6D-381E-BE02-EA83DF5643C3}"/>
              </a:ext>
            </a:extLst>
          </p:cNvPr>
          <p:cNvSpPr txBox="1"/>
          <p:nvPr/>
        </p:nvSpPr>
        <p:spPr>
          <a:xfrm>
            <a:off x="913650" y="1619410"/>
            <a:ext cx="1085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For a model with M parameters, how many samples is needed?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D3C09E-607A-8517-D7F6-0074CAC7FE14}"/>
              </a:ext>
            </a:extLst>
          </p:cNvPr>
          <p:cNvSpPr txBox="1"/>
          <p:nvPr/>
        </p:nvSpPr>
        <p:spPr>
          <a:xfrm>
            <a:off x="913650" y="2111853"/>
            <a:ext cx="7892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Traditionally, Worst case estimation: M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827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FD580-BB0B-5EC2-2E5C-32984076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regression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BB1511-6E78-FA0F-8D2A-0019151A5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047" y="972808"/>
            <a:ext cx="4944533" cy="4944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13BC17-963F-1193-ED9B-5050D8513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671" y="1729423"/>
            <a:ext cx="1744500" cy="3576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BE00C1-26BD-BB1A-55D5-BA937D828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529" y="1908228"/>
            <a:ext cx="6641570" cy="379235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1A0B820-E667-BECF-2595-BFE5020A27C7}"/>
              </a:ext>
            </a:extLst>
          </p:cNvPr>
          <p:cNvSpPr txBox="1"/>
          <p:nvPr/>
        </p:nvSpPr>
        <p:spPr>
          <a:xfrm>
            <a:off x="1696807" y="2721114"/>
            <a:ext cx="1687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 function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033194-740F-EE00-D7C7-DCA4DFBDF7E7}"/>
              </a:ext>
            </a:extLst>
          </p:cNvPr>
          <p:cNvSpPr txBox="1"/>
          <p:nvPr/>
        </p:nvSpPr>
        <p:spPr>
          <a:xfrm>
            <a:off x="5464841" y="1678091"/>
            <a:ext cx="1687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Test error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671AD9-7E24-2E0F-6892-81BC042DEC8A}"/>
              </a:ext>
            </a:extLst>
          </p:cNvPr>
          <p:cNvSpPr txBox="1"/>
          <p:nvPr/>
        </p:nvSpPr>
        <p:spPr>
          <a:xfrm>
            <a:off x="1833746" y="1045646"/>
            <a:ext cx="1687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BFF07C-6387-7FCB-0C53-4B78F230DC45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8202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B949550-A13B-2249-BE76-86F6F2D1D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8664" y="3375128"/>
            <a:ext cx="6833336" cy="18058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95FD580-BB0B-5EC2-2E5C-32984076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Non-Linear regression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BB1511-6E78-FA0F-8D2A-0019151A5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3006" y="1238781"/>
            <a:ext cx="4944533" cy="4124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13BC17-963F-1193-ED9B-5050D8513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994" y="1233806"/>
            <a:ext cx="1744500" cy="3576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BE00C1-26BD-BB1A-55D5-BA937D828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953020"/>
            <a:ext cx="5405273" cy="30149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FCCFDA-21D0-9718-D54D-95DDEE3E2652}"/>
              </a:ext>
            </a:extLst>
          </p:cNvPr>
          <p:cNvSpPr txBox="1"/>
          <p:nvPr/>
        </p:nvSpPr>
        <p:spPr>
          <a:xfrm>
            <a:off x="7213438" y="5403075"/>
            <a:ext cx="40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Start with small initialization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1B9CDF-D640-FD6E-35DB-A1FA8F5D1CE0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E0D90D-7F27-B5E4-AA7F-3F4F1CED135C}"/>
              </a:ext>
            </a:extLst>
          </p:cNvPr>
          <p:cNvSpPr txBox="1"/>
          <p:nvPr/>
        </p:nvSpPr>
        <p:spPr>
          <a:xfrm>
            <a:off x="1497496" y="2226365"/>
            <a:ext cx="6455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b="1" dirty="0">
                <a:solidFill>
                  <a:srgbClr val="0070C0"/>
                </a:solidFill>
              </a:rPr>
              <a:t>思考：用这个模型恢复目标函数需要采样几个数据点？</a:t>
            </a:r>
          </a:p>
        </p:txBody>
      </p:sp>
    </p:spTree>
    <p:extLst>
      <p:ext uri="{BB962C8B-B14F-4D97-AF65-F5344CB8AC3E}">
        <p14:creationId xmlns:p14="http://schemas.microsoft.com/office/powerpoint/2010/main" val="59787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2C9CA-04AD-56CF-1109-6DBB41924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Rethinking: Generalization, sample, parameter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F607FEF-649C-134E-CD84-6D372CD5F573}"/>
              </a:ext>
            </a:extLst>
          </p:cNvPr>
          <p:cNvGrpSpPr/>
          <p:nvPr/>
        </p:nvGrpSpPr>
        <p:grpSpPr>
          <a:xfrm>
            <a:off x="2714443" y="2953284"/>
            <a:ext cx="6763113" cy="667397"/>
            <a:chOff x="1244722" y="4647171"/>
            <a:chExt cx="6763113" cy="66739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CCA8AAD-4E25-8F03-7BA6-20B23AAE9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73" t="50772" r="597" b="39030"/>
            <a:stretch/>
          </p:blipFill>
          <p:spPr>
            <a:xfrm>
              <a:off x="1347536" y="4647171"/>
              <a:ext cx="6660299" cy="267287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ACEE17-219A-08D6-BEC9-2B877BA47FC6}"/>
                </a:ext>
              </a:extLst>
            </p:cNvPr>
            <p:cNvSpPr txBox="1"/>
            <p:nvPr/>
          </p:nvSpPr>
          <p:spPr>
            <a:xfrm>
              <a:off x="6107667" y="4903189"/>
              <a:ext cx="468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流程图: 接点 6">
              <a:extLst>
                <a:ext uri="{FF2B5EF4-FFF2-40B4-BE49-F238E27FC236}">
                  <a16:creationId xmlns:a16="http://schemas.microsoft.com/office/drawing/2014/main" id="{124146DE-6F9D-3EDB-CF91-285DA899B7F1}"/>
                </a:ext>
              </a:extLst>
            </p:cNvPr>
            <p:cNvSpPr/>
            <p:nvPr/>
          </p:nvSpPr>
          <p:spPr>
            <a:xfrm>
              <a:off x="1312535" y="4672628"/>
              <a:ext cx="166256" cy="179380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 Light"/>
                <a:ea typeface="等线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405BD59-BEF7-C9C9-8460-CF06170AD7DF}"/>
                </a:ext>
              </a:extLst>
            </p:cNvPr>
            <p:cNvSpPr txBox="1"/>
            <p:nvPr/>
          </p:nvSpPr>
          <p:spPr>
            <a:xfrm>
              <a:off x="1244722" y="4914458"/>
              <a:ext cx="468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CE82DE0-8CA6-B10C-5AF5-D82DC3F00AA0}"/>
                </a:ext>
              </a:extLst>
            </p:cNvPr>
            <p:cNvSpPr txBox="1"/>
            <p:nvPr/>
          </p:nvSpPr>
          <p:spPr>
            <a:xfrm>
              <a:off x="3325091" y="4874538"/>
              <a:ext cx="468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86D1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?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6D1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94E33B4-44AF-C20F-A116-29B17E43D944}"/>
              </a:ext>
            </a:extLst>
          </p:cNvPr>
          <p:cNvSpPr txBox="1"/>
          <p:nvPr/>
        </p:nvSpPr>
        <p:spPr>
          <a:xfrm>
            <a:off x="959370" y="1146748"/>
            <a:ext cx="1085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For a model with M parameters, how many samples is needed?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F47666-B253-AA2F-DD8F-053CAF430823}"/>
              </a:ext>
            </a:extLst>
          </p:cNvPr>
          <p:cNvSpPr txBox="1"/>
          <p:nvPr/>
        </p:nvSpPr>
        <p:spPr>
          <a:xfrm>
            <a:off x="959370" y="1910996"/>
            <a:ext cx="7892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Traditionally, Worst case estimation: M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E1265D1-2790-AFED-FE9A-2CBD38C78E1B}"/>
              </a:ext>
            </a:extLst>
          </p:cNvPr>
          <p:cNvSpPr txBox="1"/>
          <p:nvPr/>
        </p:nvSpPr>
        <p:spPr>
          <a:xfrm>
            <a:off x="940989" y="4216265"/>
            <a:ext cx="7627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Example: Teacher-Student setup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Target: a net of two neurons, 6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Model: a net of 1000 neurons, 3000 parameters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FB5335C-6548-0E9C-78E1-126DB50B96A3}"/>
              </a:ext>
            </a:extLst>
          </p:cNvPr>
          <p:cNvSpPr/>
          <p:nvPr/>
        </p:nvSpPr>
        <p:spPr>
          <a:xfrm>
            <a:off x="8259580" y="3889948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905BEA1-BAEF-34DF-22D7-7FD447E4F8CB}"/>
              </a:ext>
            </a:extLst>
          </p:cNvPr>
          <p:cNvSpPr/>
          <p:nvPr/>
        </p:nvSpPr>
        <p:spPr>
          <a:xfrm>
            <a:off x="8259580" y="4164487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CE871A7-5441-C846-11EE-E22465D347C8}"/>
              </a:ext>
            </a:extLst>
          </p:cNvPr>
          <p:cNvSpPr/>
          <p:nvPr/>
        </p:nvSpPr>
        <p:spPr>
          <a:xfrm>
            <a:off x="8259580" y="4442244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CB2C29B-936A-79BC-2041-4B64EE3EA63F}"/>
              </a:ext>
            </a:extLst>
          </p:cNvPr>
          <p:cNvSpPr/>
          <p:nvPr/>
        </p:nvSpPr>
        <p:spPr>
          <a:xfrm>
            <a:off x="8259580" y="4716783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6610D96-CA71-3362-B253-3E4E3289BA81}"/>
              </a:ext>
            </a:extLst>
          </p:cNvPr>
          <p:cNvSpPr/>
          <p:nvPr/>
        </p:nvSpPr>
        <p:spPr>
          <a:xfrm>
            <a:off x="7631575" y="458799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36AB7C0-68BB-2EC0-8B0D-26B774A69C21}"/>
              </a:ext>
            </a:extLst>
          </p:cNvPr>
          <p:cNvSpPr/>
          <p:nvPr/>
        </p:nvSpPr>
        <p:spPr>
          <a:xfrm>
            <a:off x="8851692" y="458799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2E5B26F-3534-C348-4D22-221FECEE9208}"/>
              </a:ext>
            </a:extLst>
          </p:cNvPr>
          <p:cNvCxnSpPr>
            <a:cxnSpLocks/>
          </p:cNvCxnSpPr>
          <p:nvPr/>
        </p:nvCxnSpPr>
        <p:spPr>
          <a:xfrm flipV="1">
            <a:off x="7811457" y="3959139"/>
            <a:ext cx="448123" cy="6854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4A70261-1C30-F5C2-322B-7965C618EF6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811457" y="4265671"/>
            <a:ext cx="448123" cy="3789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0749AE0-1409-51D8-EFF2-B1FF8695EE1A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811457" y="4543428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34FEBEF-7C5E-DF3F-C3AC-573A63EC1370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7811457" y="4684405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439CB04-C89B-E3C1-B966-AD8F96198F1D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7811457" y="4689179"/>
            <a:ext cx="442669" cy="4426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B4F56CE-D7B6-F1E3-D2DB-96FB24628467}"/>
              </a:ext>
            </a:extLst>
          </p:cNvPr>
          <p:cNvSpPr txBox="1"/>
          <p:nvPr/>
        </p:nvSpPr>
        <p:spPr>
          <a:xfrm rot="5400000">
            <a:off x="8044535" y="5122981"/>
            <a:ext cx="77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DD7EC1B-026F-9BAA-999E-C3E1FFEFC318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8439462" y="3991132"/>
            <a:ext cx="412230" cy="6980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E9F523E-AF67-6DCF-6CD1-7AE02EF6E3AD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>
            <a:off x="8439462" y="4265671"/>
            <a:ext cx="412230" cy="4235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A1FD3EB-449E-5E6D-D84C-F3D017E1BB5B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>
            <a:off x="8439462" y="4543428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3A3E938-BAF6-EAC1-C395-FE6200D45834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V="1">
            <a:off x="8439462" y="4689179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B6BF1B2-99B0-A0F3-2C1B-B31A31A8ABF2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8473190" y="4689179"/>
            <a:ext cx="378502" cy="4235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CF3CA66C-2FD1-D123-94B7-62CC08AD34E1}"/>
              </a:ext>
            </a:extLst>
          </p:cNvPr>
          <p:cNvSpPr/>
          <p:nvPr/>
        </p:nvSpPr>
        <p:spPr>
          <a:xfrm>
            <a:off x="11038764" y="4442244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A007DD7F-3187-5EB1-1675-3985D9ED3944}"/>
              </a:ext>
            </a:extLst>
          </p:cNvPr>
          <p:cNvSpPr/>
          <p:nvPr/>
        </p:nvSpPr>
        <p:spPr>
          <a:xfrm>
            <a:off x="11038764" y="4716783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632B978-E4CA-C03F-E69E-50D8CC0E2CEA}"/>
              </a:ext>
            </a:extLst>
          </p:cNvPr>
          <p:cNvSpPr/>
          <p:nvPr/>
        </p:nvSpPr>
        <p:spPr>
          <a:xfrm>
            <a:off x="10410759" y="458799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7B2E43A5-02B7-E628-880F-946EA5B48E28}"/>
              </a:ext>
            </a:extLst>
          </p:cNvPr>
          <p:cNvSpPr/>
          <p:nvPr/>
        </p:nvSpPr>
        <p:spPr>
          <a:xfrm>
            <a:off x="11630876" y="458799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6020906F-1B3C-06B9-D204-B7F11CBB42BB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10590641" y="4543428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87E2B7A3-13E4-37BD-00F0-D8959960E9F7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10590641" y="4684405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595F92B1-1A65-6E62-02DA-33BB51F1242A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11218646" y="4543428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A8B526F-5DE5-C666-4B79-31675053E579}"/>
              </a:ext>
            </a:extLst>
          </p:cNvPr>
          <p:cNvCxnSpPr>
            <a:cxnSpLocks/>
            <a:stCxn id="59" idx="6"/>
            <a:endCxn id="61" idx="2"/>
          </p:cNvCxnSpPr>
          <p:nvPr/>
        </p:nvCxnSpPr>
        <p:spPr>
          <a:xfrm flipV="1">
            <a:off x="11218646" y="4689179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箭头: 右 74">
            <a:extLst>
              <a:ext uri="{FF2B5EF4-FFF2-40B4-BE49-F238E27FC236}">
                <a16:creationId xmlns:a16="http://schemas.microsoft.com/office/drawing/2014/main" id="{188E942F-CD31-3441-B14C-3AFCAA0A5C5A}"/>
              </a:ext>
            </a:extLst>
          </p:cNvPr>
          <p:cNvSpPr/>
          <p:nvPr/>
        </p:nvSpPr>
        <p:spPr>
          <a:xfrm>
            <a:off x="9196466" y="4644611"/>
            <a:ext cx="1049401" cy="2023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BF8F5769-20D9-213F-280A-51A4D1F8C331}"/>
              </a:ext>
            </a:extLst>
          </p:cNvPr>
          <p:cNvSpPr txBox="1"/>
          <p:nvPr/>
        </p:nvSpPr>
        <p:spPr>
          <a:xfrm>
            <a:off x="7957673" y="5583337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44D201B-3567-4E58-0F9B-AE863CB516B9}"/>
              </a:ext>
            </a:extLst>
          </p:cNvPr>
          <p:cNvSpPr txBox="1"/>
          <p:nvPr/>
        </p:nvSpPr>
        <p:spPr>
          <a:xfrm>
            <a:off x="10647967" y="5583337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C20AAA-F423-9477-B19A-B39C25556A23}"/>
              </a:ext>
            </a:extLst>
          </p:cNvPr>
          <p:cNvSpPr txBox="1"/>
          <p:nvPr/>
        </p:nvSpPr>
        <p:spPr>
          <a:xfrm>
            <a:off x="3860147" y="3417308"/>
            <a:ext cx="262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Optimistic estimation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832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全局最小点局部的乐观估计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89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0F133-EAB0-EB81-7B37-D98FD0C6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Linear model for recovery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2E2716-9DB3-58F3-3EFF-843B9E3F8B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b="0" i="0" u="none" strike="noStrike" baseline="0" dirty="0">
                    <a:latin typeface="NimbusRomNo9L-Regu"/>
                  </a:rPr>
                  <a:t>linear regression: </a:t>
                </a:r>
                <a14:m>
                  <m:oMath xmlns:m="http://schemas.openxmlformats.org/officeDocument/2006/math"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400" b="0" i="0" u="none" strike="noStrike" baseline="0" dirty="0">
                  <a:latin typeface="NimbusRomNo9L-Regu"/>
                </a:endParaRPr>
              </a:p>
              <a:p>
                <a:r>
                  <a:rPr lang="en-US" altLang="zh-CN" sz="2400" b="0" i="0" u="none" strike="noStrike" baseline="0" dirty="0">
                    <a:latin typeface="NimbusRomNo9L-Regu"/>
                  </a:rPr>
                  <a:t>Nyquist-Shannon sampling theorem: </a:t>
                </a:r>
                <a14:m>
                  <m:oMath xmlns:m="http://schemas.openxmlformats.org/officeDocument/2006/math"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b="0" i="0" u="none" strike="noStrike" baseline="0" dirty="0">
                    <a:latin typeface="NimbusRomNo9L-Regu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b="0" i="0" u="none" strike="noStrike" baseline="0" dirty="0">
                    <a:latin typeface="NimbusRomNo9L-Regu"/>
                  </a:rPr>
                  <a:t> highest frequency</a:t>
                </a:r>
              </a:p>
              <a:p>
                <a:r>
                  <a:rPr lang="en-US" altLang="zh-CN" sz="2400" b="0" i="0" u="none" strike="noStrike" baseline="0" dirty="0">
                    <a:latin typeface="NimbusRomNo9L-Regu"/>
                  </a:rPr>
                  <a:t>overdetermined/</a:t>
                </a:r>
                <a:r>
                  <a:rPr lang="en-US" altLang="zh-CN" sz="2400" b="0" i="0" u="none" strike="noStrike" baseline="0" dirty="0" err="1">
                    <a:latin typeface="NimbusRomNo9L-Regu"/>
                  </a:rPr>
                  <a:t>underparameterized</a:t>
                </a:r>
                <a:r>
                  <a:rPr lang="en-US" altLang="zh-CN" sz="2400" b="0" i="0" u="none" strike="noStrike" baseline="0" dirty="0">
                    <a:latin typeface="NimbusRomNo9L-Regu"/>
                  </a:rPr>
                  <a:t> regime</a:t>
                </a:r>
                <a:r>
                  <a:rPr lang="en-US" altLang="zh-CN" sz="2400" dirty="0">
                    <a:latin typeface="NimbusRomNo9L-Regu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altLang="zh-CN" sz="2400" b="0" i="0" u="none" strike="noStrike" baseline="0" dirty="0">
                  <a:latin typeface="NimbusRomNo9L-Regu"/>
                </a:endParaRPr>
              </a:p>
              <a:p>
                <a:r>
                  <a:rPr lang="en-US" altLang="zh-CN" sz="2400" b="0" i="0" u="none" strike="noStrike" baseline="0" dirty="0">
                    <a:latin typeface="NimbusRomNo9L-Regu"/>
                  </a:rPr>
                  <a:t>underdetermined/overparameterized regime</a:t>
                </a:r>
                <a:r>
                  <a:rPr lang="en-US" altLang="zh-CN" sz="2400" dirty="0">
                    <a:latin typeface="NimbusRomNo9L-Regu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400" b="0" i="0" u="none" strike="noStrike" baseline="0" dirty="0">
                  <a:latin typeface="NimbusRomNo9L-Regu"/>
                </a:endParaRPr>
              </a:p>
              <a:p>
                <a:r>
                  <a:rPr lang="en-US" altLang="zh-CN" sz="2400" b="0" i="0" u="none" strike="noStrike" baseline="0" dirty="0">
                    <a:latin typeface="NimbusRomNo9L-Regu"/>
                  </a:rPr>
                  <a:t>Traditional learning theory</a:t>
                </a:r>
                <a:r>
                  <a:rPr lang="en-US" altLang="zh-CN" sz="2400" dirty="0">
                    <a:latin typeface="NimbusRomNo9L-Regu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b="0" i="0" u="none" strike="noStrike" baseline="0" dirty="0">
                    <a:latin typeface="NimbusRomNo9L-Regu"/>
                  </a:rPr>
                  <a:t> </a:t>
                </a:r>
                <a:r>
                  <a:rPr lang="en-US" altLang="zh-CN" sz="2400" b="0" i="0" u="none" strike="noStrike" baseline="0" dirty="0">
                    <a:latin typeface="NimbusRomNo9L-Regu"/>
                    <a:sym typeface="Wingdings" panose="05000000000000000000" pitchFamily="2" charset="2"/>
                  </a:rPr>
                  <a:t> overfit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2E2716-9DB3-58F3-3EFF-843B9E3F8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608381F-2BDA-579E-056E-0D911833D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135" y="3598051"/>
            <a:ext cx="4944533" cy="494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099DC86-E349-3917-8FF4-34DA1C6A1157}"/>
                  </a:ext>
                </a:extLst>
              </p:cNvPr>
              <p:cNvSpPr txBox="1"/>
              <p:nvPr/>
            </p:nvSpPr>
            <p:spPr>
              <a:xfrm>
                <a:off x="4368145" y="4929091"/>
                <a:ext cx="3105978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b>
                      </m:sSub>
                      <m:r>
                        <a:rPr kumimoji="1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1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⋅,</m:t>
                          </m:r>
                          <m:sSup>
                            <m:sSupPr>
                              <m:ctrlP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Τ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1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099DC86-E349-3917-8FF4-34DA1C6A1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145" y="4929091"/>
                <a:ext cx="3105978" cy="4385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C4EC7E-44DD-A1E7-C734-40448873E045}"/>
                  </a:ext>
                </a:extLst>
              </p:cNvPr>
              <p:cNvSpPr txBox="1"/>
              <p:nvPr/>
            </p:nvSpPr>
            <p:spPr>
              <a:xfrm>
                <a:off x="3312135" y="5498561"/>
                <a:ext cx="60974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Τ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  <m:sup>
                            <m: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kumimoji="1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𝑠𝑝𝑎𝑛</m:t>
                    </m:r>
                    <m:r>
                      <a:rPr kumimoji="1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{1,</m:t>
                    </m:r>
                    <m:sSub>
                      <m:sSubPr>
                        <m:ctrlP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1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}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, Dim(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Τ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  <m:sup>
                            <m: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6161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)=3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C4EC7E-44DD-A1E7-C734-40448873E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135" y="5498561"/>
                <a:ext cx="6097424" cy="523220"/>
              </a:xfrm>
              <a:prstGeom prst="rect">
                <a:avLst/>
              </a:prstGeom>
              <a:blipFill>
                <a:blip r:embed="rId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ED3B5A4D-521A-1E48-5A31-4A6224A2B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867" y="4277520"/>
            <a:ext cx="6242534" cy="520683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6D04947-5568-3CCF-054F-B125A40065A3}"/>
              </a:ext>
            </a:extLst>
          </p:cNvPr>
          <p:cNvCxnSpPr>
            <a:cxnSpLocks/>
          </p:cNvCxnSpPr>
          <p:nvPr/>
        </p:nvCxnSpPr>
        <p:spPr>
          <a:xfrm>
            <a:off x="10248348" y="5446643"/>
            <a:ext cx="1562410" cy="519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3EAAA7B-657D-E66B-26C6-311071AAC518}"/>
              </a:ext>
            </a:extLst>
          </p:cNvPr>
          <p:cNvCxnSpPr>
            <a:cxnSpLocks/>
          </p:cNvCxnSpPr>
          <p:nvPr/>
        </p:nvCxnSpPr>
        <p:spPr>
          <a:xfrm flipV="1">
            <a:off x="10248348" y="4390887"/>
            <a:ext cx="618435" cy="105575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2BE5C6E-B720-94C8-0433-0AE8B2240F00}"/>
                  </a:ext>
                </a:extLst>
              </p:cNvPr>
              <p:cNvSpPr txBox="1"/>
              <p:nvPr/>
            </p:nvSpPr>
            <p:spPr>
              <a:xfrm>
                <a:off x="9409559" y="5243362"/>
                <a:ext cx="6184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⋅,</m:t>
                          </m:r>
                          <m:sSup>
                            <m:sSupPr>
                              <m:ctrlP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B6161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2BE5C6E-B720-94C8-0433-0AE8B2240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559" y="5243362"/>
                <a:ext cx="618435" cy="369332"/>
              </a:xfrm>
              <a:prstGeom prst="rect">
                <a:avLst/>
              </a:prstGeom>
              <a:blipFill>
                <a:blip r:embed="rId7"/>
                <a:stretch>
                  <a:fillRect l="-2970" r="-26733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BBCFBE6-46B3-0A35-3DD7-6ACE1B42668E}"/>
              </a:ext>
            </a:extLst>
          </p:cNvPr>
          <p:cNvCxnSpPr>
            <a:cxnSpLocks/>
          </p:cNvCxnSpPr>
          <p:nvPr/>
        </p:nvCxnSpPr>
        <p:spPr>
          <a:xfrm>
            <a:off x="10248348" y="5461240"/>
            <a:ext cx="114206" cy="50195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3A6FFAA-C3D1-5F30-0518-3C00FAD92BF2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822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E6F65-C43C-D52C-95ED-2A3721AA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a LINEAR model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1FC6A8-4593-509C-D66F-3FF4658BD63B}"/>
              </a:ext>
            </a:extLst>
          </p:cNvPr>
          <p:cNvSpPr txBox="1">
            <a:spLocks/>
          </p:cNvSpPr>
          <p:nvPr/>
        </p:nvSpPr>
        <p:spPr>
          <a:xfrm>
            <a:off x="0" y="270141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Data number=parameter number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E5A07F-2BE4-BA0C-7295-5AAFA8955E57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915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E6F65-C43C-D52C-95ED-2A3721AA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a </a:t>
            </a:r>
            <a:r>
              <a:rPr lang="en-US" altLang="zh-CN" dirty="0">
                <a:solidFill>
                  <a:schemeClr val="tx2"/>
                </a:solidFill>
              </a:rPr>
              <a:t>NON-</a:t>
            </a:r>
            <a:r>
              <a:rPr lang="en-US" altLang="zh-CN" dirty="0"/>
              <a:t>LINEAR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BB1FC6A8-4593-509C-D66F-3FF4658BD6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701415"/>
                <a:ext cx="121920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j-cs"/>
                  </a:rPr>
                  <a:t>Data number</a:t>
                </a:r>
                <a14:m>
                  <m:oMath xmlns:m="http://schemas.openxmlformats.org/officeDocument/2006/math">
                    <m:r>
                      <a:rPr kumimoji="0" lang="en-US" altLang="zh-CN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/>
                        <a:cs typeface="+mj-cs"/>
                      </a:rPr>
                      <m:t>≤</m:t>
                    </m:r>
                  </m:oMath>
                </a14:m>
                <a:r>
                  <a:rPr kumimoji="0" lang="en-US" altLang="zh-CN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/>
                    <a:ea typeface="黑体"/>
                    <a:cs typeface="+mj-cs"/>
                  </a:rPr>
                  <a:t>parameter number</a:t>
                </a: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/>
                  <a:ea typeface="黑体"/>
                  <a:cs typeface="+mj-cs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BB1FC6A8-4593-509C-D66F-3FF4658BD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01415"/>
                <a:ext cx="12192000" cy="1325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B8E2F852-7223-0837-AC0F-175479248470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322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传统的泛化观点</a:t>
            </a:r>
          </a:p>
        </p:txBody>
      </p:sp>
      <p:pic>
        <p:nvPicPr>
          <p:cNvPr id="18" name="Picture 8" descr="var_bias_sample">
            <a:extLst>
              <a:ext uri="{FF2B5EF4-FFF2-40B4-BE49-F238E27FC236}">
                <a16:creationId xmlns:a16="http://schemas.microsoft.com/office/drawing/2014/main" id="{827D767B-254F-47A7-B67D-9A41F67C1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558" y="1891527"/>
            <a:ext cx="4267200" cy="279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ECFDAEE-0E1F-4D74-B099-8F79C3097CF3}"/>
              </a:ext>
            </a:extLst>
          </p:cNvPr>
          <p:cNvCxnSpPr/>
          <p:nvPr/>
        </p:nvCxnSpPr>
        <p:spPr>
          <a:xfrm>
            <a:off x="10911163" y="3190765"/>
            <a:ext cx="0" cy="91440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17C69F9-FA8C-401F-BDC6-3707EA5830ED}"/>
              </a:ext>
            </a:extLst>
          </p:cNvPr>
          <p:cNvSpPr txBox="1"/>
          <p:nvPr/>
        </p:nvSpPr>
        <p:spPr>
          <a:xfrm>
            <a:off x="8667671" y="1345304"/>
            <a:ext cx="2755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Generalization Gap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39AD26-FD0B-49E4-AF30-3703605D2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09" y="1745414"/>
            <a:ext cx="6905699" cy="294804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664D49B-DE43-7A0B-1FC7-7778B7988B56}"/>
              </a:ext>
            </a:extLst>
          </p:cNvPr>
          <p:cNvSpPr txBox="1">
            <a:spLocks/>
          </p:cNvSpPr>
          <p:nvPr/>
        </p:nvSpPr>
        <p:spPr>
          <a:xfrm>
            <a:off x="1208892" y="4847783"/>
            <a:ext cx="9867260" cy="6207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70C0"/>
                </a:solidFill>
              </a:rPr>
              <a:t>思考</a:t>
            </a:r>
            <a:r>
              <a:rPr lang="zh-CN" altLang="en-US" dirty="0">
                <a:solidFill>
                  <a:srgbClr val="0070C0"/>
                </a:solidFill>
              </a:rPr>
              <a:t>：假设空间的复杂度高必然导致泛化误差大吗？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27055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E6F65-C43C-D52C-95ED-2A3721AA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a </a:t>
            </a:r>
            <a:r>
              <a:rPr lang="en-US" altLang="zh-CN" dirty="0">
                <a:solidFill>
                  <a:schemeClr val="tx2"/>
                </a:solidFill>
              </a:rPr>
              <a:t>NON-</a:t>
            </a:r>
            <a:r>
              <a:rPr lang="en-US" altLang="zh-CN" dirty="0"/>
              <a:t>LINEAR model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1FC6A8-4593-509C-D66F-3FF4658BD63B}"/>
              </a:ext>
            </a:extLst>
          </p:cNvPr>
          <p:cNvSpPr txBox="1">
            <a:spLocks/>
          </p:cNvSpPr>
          <p:nvPr/>
        </p:nvSpPr>
        <p:spPr>
          <a:xfrm>
            <a:off x="0" y="270141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What is the most optimistic case?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8C28A3-48B0-4F4F-0DC6-BB1D4119F412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903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E6F65-C43C-D52C-95ED-2A3721AA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a </a:t>
            </a:r>
            <a:r>
              <a:rPr lang="en-US" altLang="zh-CN" dirty="0">
                <a:solidFill>
                  <a:schemeClr val="tx2"/>
                </a:solidFill>
              </a:rPr>
              <a:t>NON-</a:t>
            </a:r>
            <a:r>
              <a:rPr lang="en-US" altLang="zh-CN" dirty="0"/>
              <a:t>LINEAR model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1FC6A8-4593-509C-D66F-3FF4658BD63B}"/>
              </a:ext>
            </a:extLst>
          </p:cNvPr>
          <p:cNvSpPr txBox="1">
            <a:spLocks/>
          </p:cNvSpPr>
          <p:nvPr/>
        </p:nvSpPr>
        <p:spPr>
          <a:xfrm>
            <a:off x="0" y="138945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What is the most optimistic case?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j-cs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92055F4-B2D2-C4AB-4037-26C4D4C4C640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Initialize very close to global </a:t>
            </a:r>
            <a:r>
              <a:rPr kumimoji="0" lang="en-US" altLang="zh-CN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minina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j-cs"/>
              </a:rPr>
              <a:t>!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7FD891B-D1B0-496A-53C6-F6A7D8E7095E}"/>
                  </a:ext>
                </a:extLst>
              </p:cNvPr>
              <p:cNvSpPr txBox="1"/>
              <p:nvPr/>
            </p:nvSpPr>
            <p:spPr>
              <a:xfrm>
                <a:off x="2133600" y="4993323"/>
                <a:ext cx="8168640" cy="632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⋅;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 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≈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lin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;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 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∇</m:t>
                          </m:r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⋅;</m:t>
                          </m:r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(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𝜽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−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𝜽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′)</m:t>
                      </m:r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NimbusRomNo9L-Regu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7FD891B-D1B0-496A-53C6-F6A7D8E70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993323"/>
                <a:ext cx="8168640" cy="6324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0D6642E-1A19-01B1-3F18-F5CEBF300E21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6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F85AC-9E83-7E59-7421-030791A2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NimbusRomNo9L-Medi"/>
              </a:rPr>
              <a:t>Sample size estimate through linearization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1">
                <a:extLst>
                  <a:ext uri="{FF2B5EF4-FFF2-40B4-BE49-F238E27FC236}">
                    <a16:creationId xmlns:a16="http://schemas.microsoft.com/office/drawing/2014/main" id="{AAB80357-C652-1336-D2A5-9A236559833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66480" y="984822"/>
                <a:ext cx="8527471" cy="5040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228600" indent="-228600" algn="l" rtl="0" eaLnBrk="0" fontAlgn="base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Medi"/>
                    <a:ea typeface="等线"/>
                    <a:cs typeface="+mn-cs"/>
                  </a:rPr>
                  <a:t>Linearization 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p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  <m:sSub>
                      <m:sSub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𝜣</m:t>
                        </m:r>
                      </m:e>
                      <m:sub>
                        <m:sSup>
                          <m:sSupPr>
                            <m:ctrlP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zh-CN" altLang="en-US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𝒇</m:t>
                            </m:r>
                          </m:e>
                          <m:sup>
                            <m: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微软雅黑" panose="020B0503020204020204" pitchFamily="34" charset="-122"/>
                    <a:cs typeface="+mn-cs"/>
                  </a:rPr>
                  <a:t>: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⋅;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 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≈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lin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;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 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∇</m:t>
                          </m:r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⋅;</m:t>
                          </m:r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(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𝜽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−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𝜽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′)</m:t>
                      </m:r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NimbusRomNo9L-Regu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微软雅黑" panose="020B0503020204020204" pitchFamily="34" charset="-122"/>
                    <a:cs typeface="+mn-cs"/>
                  </a:rPr>
                  <a:t>(linear) regression problem: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RomNo9L-Regu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RomNo9L-Regu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微软雅黑" panose="020B0503020204020204" pitchFamily="34" charset="-122"/>
                    <a:cs typeface="+mn-cs"/>
                  </a:rPr>
                  <a:t>Optimistic sample size :  </a:t>
                </a:r>
              </a:p>
            </p:txBody>
          </p:sp>
        </mc:Choice>
        <mc:Fallback xmlns="">
          <p:sp>
            <p:nvSpPr>
              <p:cNvPr id="4" name="内容占位符 1">
                <a:extLst>
                  <a:ext uri="{FF2B5EF4-FFF2-40B4-BE49-F238E27FC236}">
                    <a16:creationId xmlns:a16="http://schemas.microsoft.com/office/drawing/2014/main" id="{AAB80357-C652-1336-D2A5-9A2365598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6480" y="984822"/>
                <a:ext cx="8527471" cy="5040137"/>
              </a:xfrm>
              <a:prstGeom prst="rect">
                <a:avLst/>
              </a:prstGeom>
              <a:blipFill>
                <a:blip r:embed="rId2"/>
                <a:stretch>
                  <a:fillRect l="-150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99187F4-121C-0A14-C3CD-770B1DEC2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504" y="2757336"/>
            <a:ext cx="5061098" cy="94953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A06EF6F-8642-AE48-6C66-0BDC44580735}"/>
              </a:ext>
            </a:extLst>
          </p:cNvPr>
          <p:cNvGrpSpPr/>
          <p:nvPr/>
        </p:nvGrpSpPr>
        <p:grpSpPr>
          <a:xfrm>
            <a:off x="566479" y="4982357"/>
            <a:ext cx="7550360" cy="655275"/>
            <a:chOff x="646426" y="5746854"/>
            <a:chExt cx="7550360" cy="65527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44E557D-3C4B-E64A-9034-94F24DFD1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5404" y="5746854"/>
              <a:ext cx="4821382" cy="6552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E4A548B-C9DD-EF0D-8711-9D606BF72A96}"/>
                    </a:ext>
                  </a:extLst>
                </p:cNvPr>
                <p:cNvSpPr txBox="1"/>
                <p:nvPr/>
              </p:nvSpPr>
              <p:spPr>
                <a:xfrm>
                  <a:off x="646426" y="5843658"/>
                  <a:ext cx="385885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Model rank at </a:t>
                  </a:r>
                  <a14:m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𝜽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a14:m>
                  <a:r>
                    <a: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：</a:t>
                  </a: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4320061-A310-E940-AB67-A0457DA7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26" y="5843658"/>
                  <a:ext cx="3858856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370" t="-10667" b="-3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AE8ABE8-E70F-8504-0CF2-9DFC0F2B9E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13" t="7683" r="213"/>
          <a:stretch/>
        </p:blipFill>
        <p:spPr>
          <a:xfrm>
            <a:off x="4359708" y="3970275"/>
            <a:ext cx="3434470" cy="4227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F8CCC7F-7B01-6B6F-E74B-6E726CDEA75A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9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816130" y="1056523"/>
                <a:ext cx="8372475" cy="49212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Model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NL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Rank stratification over the parameter space:</a:t>
                </a:r>
              </a:p>
              <a:p>
                <a:pPr marL="0" indent="0">
                  <a:buNone/>
                </a:pPr>
                <a:endParaRPr lang="en-US" altLang="zh-CN" sz="2800" dirty="0">
                  <a:solidFill>
                    <a:srgbClr val="0000CC"/>
                  </a:solidFill>
                </a:endParaRPr>
              </a:p>
              <a:p>
                <a:pPr marL="0" indent="0">
                  <a:buNone/>
                </a:pPr>
                <a:endParaRPr lang="en-US" altLang="zh-CN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</a:rPr>
                  <a:t>Rank stratification over the function space:</a:t>
                </a:r>
              </a:p>
              <a:p>
                <a:pPr marL="0" indent="0">
                  <a:buNone/>
                </a:pPr>
                <a:endParaRPr lang="en-US" altLang="zh-CN" sz="28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816130" y="1056523"/>
                <a:ext cx="8372475" cy="4921250"/>
              </a:xfrm>
              <a:blipFill>
                <a:blip r:embed="rId2"/>
                <a:stretch>
                  <a:fillRect l="-1529" t="-1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9781" y="70463"/>
            <a:ext cx="11163300" cy="573088"/>
          </a:xfrm>
        </p:spPr>
        <p:txBody>
          <a:bodyPr/>
          <a:lstStyle/>
          <a:p>
            <a:r>
              <a:rPr lang="en-US" altLang="zh-CN" dirty="0"/>
              <a:t>Rank depends on parameter for non-linear model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D0AEE8-8AD8-4219-B4F9-ED2AB41BC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56" y="2297754"/>
            <a:ext cx="7514708" cy="8946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3BCA51-6759-4FAF-BE8E-2859DF51D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56" y="3965942"/>
            <a:ext cx="8183880" cy="9353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34406DA-2A85-40D2-A067-5EBEF701B1B2}"/>
                  </a:ext>
                </a:extLst>
              </p:cNvPr>
              <p:cNvSpPr/>
              <p:nvPr/>
            </p:nvSpPr>
            <p:spPr>
              <a:xfrm>
                <a:off x="989956" y="5454553"/>
                <a:ext cx="82226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VS.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ook Antiqua"/>
                    <a:ea typeface="微软雅黑" panose="020B0503020204020204" pitchFamily="34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L</m:t>
                        </m:r>
                      </m:sub>
                    </m:sSub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𝑥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;</m:t>
                        </m:r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𝜽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 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：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constant rank-3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34406DA-2A85-40D2-A067-5EBEF701B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956" y="5454553"/>
                <a:ext cx="8222636" cy="523220"/>
              </a:xfrm>
              <a:prstGeom prst="rect">
                <a:avLst/>
              </a:prstGeom>
              <a:blipFill>
                <a:blip r:embed="rId5"/>
                <a:stretch>
                  <a:fillRect l="-1483" t="-13953" r="-297" b="-30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9C7F22AD-17C4-2AD6-18EB-41479183B603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749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矩阵分解模型的乐观估计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591688-649B-BC5E-AFF8-C8D3E645FB3F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780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4933ED7-DFFE-CD95-E6A1-951CFDCCAE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0531" y="1092399"/>
                <a:ext cx="8372163" cy="4921498"/>
              </a:xfrm>
              <a:prstGeom prst="rect">
                <a:avLst/>
              </a:prstGeom>
            </p:spPr>
            <p:txBody>
              <a:bodyPr/>
              <a:lstStyle>
                <a:lvl1pPr marL="286029" indent="-286029" algn="just" defTabSz="914402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476"/>
                  </a:spcAft>
                  <a:buSzPct val="80000"/>
                  <a:buFontTx/>
                  <a:buBlip>
                    <a:blip r:embed="rId2"/>
                  </a:buBlip>
                  <a:defRPr sz="1800" b="1" kern="12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85801" indent="-228600" algn="just" defTabSz="914402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476"/>
                  </a:spcAft>
                  <a:buSzPct val="70000"/>
                  <a:buFontTx/>
                  <a:buBlip>
                    <a:blip r:embed="rId2"/>
                  </a:buBlip>
                  <a:defRPr sz="1500" b="1" kern="12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2" indent="-228600" algn="just" defTabSz="914402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476"/>
                  </a:spcAft>
                  <a:buSzPct val="60000"/>
                  <a:buFontTx/>
                  <a:buBlip>
                    <a:blip r:embed="rId2"/>
                  </a:buBlip>
                  <a:defRPr sz="1350" b="1" kern="12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3" indent="-228600" algn="l" defTabSz="91440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lvl4pPr>
                <a:lvl5pPr marL="2057404" indent="-228600" algn="l" defTabSz="91440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lvl5pPr>
                <a:lvl6pPr marL="2514605" indent="-228600" algn="l" defTabSz="91440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5" indent="-228600" algn="l" defTabSz="91440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5" indent="-228600" algn="l" defTabSz="91440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7" indent="-228600" algn="l" defTabSz="91440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Tx/>
                  <a:buNone/>
                </a:pPr>
                <a:r>
                  <a:rPr lang="en-US" altLang="zh-CN" sz="2800" dirty="0"/>
                  <a:t>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𝑨𝑩</m:t>
                    </m:r>
                  </m:oMath>
                </a14:m>
                <a:r>
                  <a:rPr lang="en-US" altLang="zh-CN" sz="28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sz="2800" dirty="0"/>
              </a:p>
              <a:p>
                <a:pPr marL="0" indent="0">
                  <a:buFontTx/>
                  <a:buNone/>
                </a:pPr>
                <a:r>
                  <a:rPr lang="en-US" altLang="zh-CN" sz="2800" dirty="0"/>
                  <a:t>Loss: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800" i="1" smtClean="0">
                                            <a:latin typeface="Cambria Math" panose="02040503050406030204" pitchFamily="18" charset="0"/>
                                          </a:rPr>
                                          <m:t>𝑨𝑩</m:t>
                                        </m:r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 smtClean="0"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 smtClean="0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sz="2800" dirty="0"/>
              </a:p>
              <a:p>
                <a:pPr marL="0" indent="0">
                  <a:buFontTx/>
                  <a:buNone/>
                </a:pPr>
                <a:endParaRPr lang="en-US" altLang="zh-CN" sz="2400" dirty="0"/>
              </a:p>
              <a:p>
                <a:pPr marL="0" indent="0">
                  <a:buFontTx/>
                  <a:buNone/>
                </a:pPr>
                <a:r>
                  <a:rPr lang="en-US" altLang="zh-CN" sz="2400" dirty="0"/>
                  <a:t>     </a:t>
                </a:r>
                <a:endParaRPr lang="en-US" altLang="zh-CN" dirty="0"/>
              </a:p>
              <a:p>
                <a:pPr marL="457200" lvl="1" indent="0">
                  <a:buFontTx/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4933ED7-DFFE-CD95-E6A1-951CFDCCA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31" y="1092399"/>
                <a:ext cx="8372163" cy="4921498"/>
              </a:xfrm>
              <a:prstGeom prst="rect">
                <a:avLst/>
              </a:prstGeom>
              <a:blipFill>
                <a:blip r:embed="rId3"/>
                <a:stretch>
                  <a:fillRect l="-1513" t="-2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DB48B36-55EA-1682-2D25-F169604C2512}"/>
              </a:ext>
            </a:extLst>
          </p:cNvPr>
          <p:cNvSpPr txBox="1">
            <a:spLocks/>
          </p:cNvSpPr>
          <p:nvPr/>
        </p:nvSpPr>
        <p:spPr>
          <a:xfrm>
            <a:off x="86781" y="169853"/>
            <a:ext cx="8372163" cy="574183"/>
          </a:xfrm>
          <a:prstGeom prst="rect">
            <a:avLst/>
          </a:prstGeom>
        </p:spPr>
        <p:txBody>
          <a:bodyPr/>
          <a:lstStyle>
            <a:lvl1pPr algn="l" defTabSz="91440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/>
              <a:t>Matrix factorization model</a:t>
            </a:r>
            <a:endParaRPr lang="en-US" altLang="zh-CN" sz="28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CC48A04-13EB-E2EE-8915-1CFEA041CB96}"/>
              </a:ext>
            </a:extLst>
          </p:cNvPr>
          <p:cNvGrpSpPr/>
          <p:nvPr/>
        </p:nvGrpSpPr>
        <p:grpSpPr>
          <a:xfrm>
            <a:off x="2349533" y="3553148"/>
            <a:ext cx="4252616" cy="1755648"/>
            <a:chOff x="4791132" y="4127106"/>
            <a:chExt cx="3959414" cy="145253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2F0FC57-1D1C-58BE-D303-D85BCA60A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1132" y="4127106"/>
              <a:ext cx="3959414" cy="145253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98B961E-F76B-DC7F-1108-9D7FD3E37BED}"/>
                </a:ext>
              </a:extLst>
            </p:cNvPr>
            <p:cNvSpPr/>
            <p:nvPr/>
          </p:nvSpPr>
          <p:spPr>
            <a:xfrm>
              <a:off x="5067503" y="4132079"/>
              <a:ext cx="707398" cy="332346"/>
            </a:xfrm>
            <a:prstGeom prst="rect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E146159-EFF1-1C04-3019-ACB246104B40}"/>
                </a:ext>
              </a:extLst>
            </p:cNvPr>
            <p:cNvSpPr/>
            <p:nvPr/>
          </p:nvSpPr>
          <p:spPr>
            <a:xfrm>
              <a:off x="5948489" y="4132079"/>
              <a:ext cx="707398" cy="332346"/>
            </a:xfrm>
            <a:prstGeom prst="rect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29F4730-9AE5-38C2-C7D7-9FA36FFFD021}"/>
                </a:ext>
              </a:extLst>
            </p:cNvPr>
            <p:cNvSpPr/>
            <p:nvPr/>
          </p:nvSpPr>
          <p:spPr>
            <a:xfrm>
              <a:off x="6829475" y="4132079"/>
              <a:ext cx="707398" cy="332346"/>
            </a:xfrm>
            <a:prstGeom prst="rect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1E63200-E595-6771-3889-75E70D04C0A9}"/>
                </a:ext>
              </a:extLst>
            </p:cNvPr>
            <p:cNvSpPr/>
            <p:nvPr/>
          </p:nvSpPr>
          <p:spPr>
            <a:xfrm>
              <a:off x="7710461" y="4132079"/>
              <a:ext cx="707398" cy="332346"/>
            </a:xfrm>
            <a:prstGeom prst="rect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C8D21AF-B698-B706-2B46-FDE5473FA40C}"/>
                </a:ext>
              </a:extLst>
            </p:cNvPr>
            <p:cNvSpPr/>
            <p:nvPr/>
          </p:nvSpPr>
          <p:spPr>
            <a:xfrm>
              <a:off x="5948489" y="4474997"/>
              <a:ext cx="707398" cy="332346"/>
            </a:xfrm>
            <a:prstGeom prst="rect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E7F8DB0-CF85-09EF-6EAF-8349425274C3}"/>
                </a:ext>
              </a:extLst>
            </p:cNvPr>
            <p:cNvSpPr/>
            <p:nvPr/>
          </p:nvSpPr>
          <p:spPr>
            <a:xfrm>
              <a:off x="6829475" y="4807343"/>
              <a:ext cx="707398" cy="332346"/>
            </a:xfrm>
            <a:prstGeom prst="rect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CBB3B3-D422-CF31-7580-3F6248FF149C}"/>
                </a:ext>
              </a:extLst>
            </p:cNvPr>
            <p:cNvSpPr/>
            <p:nvPr/>
          </p:nvSpPr>
          <p:spPr>
            <a:xfrm>
              <a:off x="7710461" y="5170005"/>
              <a:ext cx="707398" cy="332346"/>
            </a:xfrm>
            <a:prstGeom prst="rect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1DF7EAB-E99A-C850-CCE4-EC7F6AF9B28B}"/>
              </a:ext>
            </a:extLst>
          </p:cNvPr>
          <p:cNvSpPr txBox="1"/>
          <p:nvPr/>
        </p:nvSpPr>
        <p:spPr>
          <a:xfrm>
            <a:off x="7337003" y="4463265"/>
            <a:ext cx="4887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b="1" dirty="0">
                <a:solidFill>
                  <a:srgbClr val="0070C0"/>
                </a:solidFill>
              </a:rPr>
              <a:t>思考：最低秩的填充方案对应秩为多少？</a:t>
            </a:r>
          </a:p>
        </p:txBody>
      </p:sp>
    </p:spTree>
    <p:extLst>
      <p:ext uri="{BB962C8B-B14F-4D97-AF65-F5344CB8AC3E}">
        <p14:creationId xmlns:p14="http://schemas.microsoft.com/office/powerpoint/2010/main" val="3092158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Rank stratification for matrix factorization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1848485" y="968375"/>
                <a:ext cx="8372475" cy="49212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Model</a:t>
                </a:r>
                <a:r>
                  <a:rPr lang="zh-CN" altLang="en-US" sz="28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𝜽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𝑨𝑩</m:t>
                    </m:r>
                  </m:oMath>
                </a14:m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𝜽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𝑩</m:t>
                        </m:r>
                      </m:e>
                    </m:d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𝑩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8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Rank stratification over the parameter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−(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𝑨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)(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𝑩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sz="28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Rank stratification over the function space:</a:t>
                </a:r>
              </a:p>
              <a:p>
                <a:pPr marL="0" indent="0">
                  <a:buNone/>
                </a:pPr>
                <a:endParaRPr lang="en-US" altLang="zh-CN" sz="28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FA2A4CA-0D0C-4152-8055-68E4B040E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1848485" y="968375"/>
                <a:ext cx="8372475" cy="4921250"/>
              </a:xfrm>
              <a:blipFill>
                <a:blip r:embed="rId2"/>
                <a:stretch>
                  <a:fillRect l="-1528" t="-1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9D89637F-87AF-4AA6-AD0A-DBE1EF9C8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7"/>
          <a:stretch/>
        </p:blipFill>
        <p:spPr>
          <a:xfrm>
            <a:off x="3009859" y="3523878"/>
            <a:ext cx="5354374" cy="26079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DD39B93-15C8-2700-DA84-0D449927B926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571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93B7390-4A51-43F1-8388-2A7906BA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矩阵分解模型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8AA568-7B71-F897-35C5-BC6F22635574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1">
                <a:extLst>
                  <a:ext uri="{FF2B5EF4-FFF2-40B4-BE49-F238E27FC236}">
                    <a16:creationId xmlns:a16="http://schemas.microsoft.com/office/drawing/2014/main" id="{D44D13E6-EC45-53CB-103A-2F4B179830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192" y="968251"/>
                <a:ext cx="8372163" cy="4921498"/>
              </a:xfrm>
              <a:prstGeom prst="rect">
                <a:avLst/>
              </a:prstGeom>
            </p:spPr>
            <p:txBody>
              <a:bodyPr/>
              <a:lstStyle>
                <a:lvl1pPr marL="381372" indent="-381372" algn="just" defTabSz="1219203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35"/>
                  </a:spcAft>
                  <a:buSzPct val="80000"/>
                  <a:buFontTx/>
                  <a:buBlip>
                    <a:blip r:embed="rId2"/>
                  </a:buBlip>
                  <a:defRPr sz="2400" b="1" kern="12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914401" indent="-304800" algn="just" defTabSz="1219203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35"/>
                  </a:spcAft>
                  <a:buSzPct val="70000"/>
                  <a:buFontTx/>
                  <a:buBlip>
                    <a:blip r:embed="rId2"/>
                  </a:buBlip>
                  <a:defRPr sz="2000" b="1" kern="12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524003" indent="-304800" algn="just" defTabSz="1219203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35"/>
                  </a:spcAft>
                  <a:buSzPct val="60000"/>
                  <a:buFontTx/>
                  <a:buBlip>
                    <a:blip r:embed="rId2"/>
                  </a:buBlip>
                  <a:defRPr sz="1800" b="1" kern="12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2133604" indent="-304800" algn="l" defTabSz="1219203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lvl4pPr>
                <a:lvl5pPr marL="2743205" indent="-304800" algn="l" defTabSz="1219203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lvl5pPr>
                <a:lvl6pPr marL="3352807" indent="-304800" algn="l" defTabSz="1219203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407" indent="-304800" algn="l" defTabSz="1219203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2007" indent="-304800" algn="l" defTabSz="1219203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609" indent="-304800" algn="l" defTabSz="1219203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Matrix factorization model: </a:t>
                </a:r>
              </a:p>
              <a:p>
                <a:pPr marL="0" indent="0" algn="ctr"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𝑨𝑩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FontTx/>
                  <a:buNone/>
                </a:pPr>
                <a:r>
                  <a:rPr lang="en-US" altLang="zh-CN" dirty="0"/>
                  <a:t>     </a:t>
                </a:r>
              </a:p>
              <a:p>
                <a:pPr marL="457200" lvl="1" indent="0">
                  <a:buFontTx/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1">
                <a:extLst>
                  <a:ext uri="{FF2B5EF4-FFF2-40B4-BE49-F238E27FC236}">
                    <a16:creationId xmlns:a16="http://schemas.microsoft.com/office/drawing/2014/main" id="{D44D13E6-EC45-53CB-103A-2F4B17983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92" y="968251"/>
                <a:ext cx="8372163" cy="4921498"/>
              </a:xfrm>
              <a:prstGeom prst="rect">
                <a:avLst/>
              </a:prstGeom>
              <a:blipFill>
                <a:blip r:embed="rId3"/>
                <a:stretch>
                  <a:fillRect t="-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B2F74343-AFAE-D087-7B7D-C5D9C32F9A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555105"/>
                  </p:ext>
                </p:extLst>
              </p:nvPr>
            </p:nvGraphicFramePr>
            <p:xfrm>
              <a:off x="216238" y="2114908"/>
              <a:ext cx="4296775" cy="377484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9386">
                      <a:extLst>
                        <a:ext uri="{9D8B030D-6E8A-4147-A177-3AD203B41FA5}">
                          <a16:colId xmlns:a16="http://schemas.microsoft.com/office/drawing/2014/main" val="4107384270"/>
                        </a:ext>
                      </a:extLst>
                    </a:gridCol>
                    <a:gridCol w="2407389">
                      <a:extLst>
                        <a:ext uri="{9D8B030D-6E8A-4147-A177-3AD203B41FA5}">
                          <a16:colId xmlns:a16="http://schemas.microsoft.com/office/drawing/2014/main" val="2475656085"/>
                        </a:ext>
                      </a:extLst>
                    </a:gridCol>
                  </a:tblGrid>
                  <a:tr h="669021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model rank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target</a:t>
                          </a:r>
                          <a:r>
                            <a:rPr lang="en-US" altLang="zh-CN" baseline="0" dirty="0"/>
                            <a:t> matrix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553316"/>
                      </a:ext>
                    </a:extLst>
                  </a:tr>
                  <a:tr h="4005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3614783"/>
                      </a:ext>
                    </a:extLst>
                  </a:tr>
                  <a:tr h="662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rank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9988225"/>
                      </a:ext>
                    </a:extLst>
                  </a:tr>
                  <a:tr h="662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rank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859476"/>
                      </a:ext>
                    </a:extLst>
                  </a:tr>
                  <a:tr h="662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rank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5845589"/>
                      </a:ext>
                    </a:extLst>
                  </a:tr>
                  <a:tr h="662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rank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19695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B2F74343-AFAE-D087-7B7D-C5D9C32F9A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555105"/>
                  </p:ext>
                </p:extLst>
              </p:nvPr>
            </p:nvGraphicFramePr>
            <p:xfrm>
              <a:off x="216238" y="2114908"/>
              <a:ext cx="4296775" cy="377484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9386">
                      <a:extLst>
                        <a:ext uri="{9D8B030D-6E8A-4147-A177-3AD203B41FA5}">
                          <a16:colId xmlns:a16="http://schemas.microsoft.com/office/drawing/2014/main" val="4107384270"/>
                        </a:ext>
                      </a:extLst>
                    </a:gridCol>
                    <a:gridCol w="2407389">
                      <a:extLst>
                        <a:ext uri="{9D8B030D-6E8A-4147-A177-3AD203B41FA5}">
                          <a16:colId xmlns:a16="http://schemas.microsoft.com/office/drawing/2014/main" val="2475656085"/>
                        </a:ext>
                      </a:extLst>
                    </a:gridCol>
                  </a:tblGrid>
                  <a:tr h="669021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model rank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target</a:t>
                          </a:r>
                          <a:r>
                            <a:rPr lang="en-US" altLang="zh-CN" baseline="0" dirty="0"/>
                            <a:t> matrix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5533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78947" t="-158333" r="-1053" b="-586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3614783"/>
                      </a:ext>
                    </a:extLst>
                  </a:tr>
                  <a:tr h="662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78947" t="-178846" r="-1053" b="-30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9988225"/>
                      </a:ext>
                    </a:extLst>
                  </a:tr>
                  <a:tr h="662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78947" t="-278846" r="-1053" b="-20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859476"/>
                      </a:ext>
                    </a:extLst>
                  </a:tr>
                  <a:tr h="662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78947" t="-371698" r="-1053" b="-10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5845589"/>
                      </a:ext>
                    </a:extLst>
                  </a:tr>
                  <a:tr h="662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78947" t="-480769" r="-1053" b="-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19695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881C371-D5E8-FB18-1DC4-F869D3027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232" y="2022144"/>
            <a:ext cx="5517929" cy="33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06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DEE52C1-A8A6-9226-034F-532CD52C1BD2}"/>
              </a:ext>
            </a:extLst>
          </p:cNvPr>
          <p:cNvSpPr txBox="1"/>
          <p:nvPr/>
        </p:nvSpPr>
        <p:spPr>
          <a:xfrm>
            <a:off x="152400" y="5834412"/>
            <a:ext cx="1188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b="0" i="0" u="none" strike="noStrike" dirty="0">
                <a:effectLst/>
                <a:highlight>
                  <a:srgbClr val="FFFFFF"/>
                </a:highlight>
                <a:latin typeface="Lucida Grande" panose="020B0600040502020204" pitchFamily="34" charset="0"/>
                <a:hlinkClick r:id="rId2"/>
              </a:rPr>
              <a:t>Zhiwei Bai</a:t>
            </a:r>
            <a:r>
              <a:rPr lang="en" altLang="zh-CN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 panose="020B0600040502020204" pitchFamily="34" charset="0"/>
              </a:rPr>
              <a:t>, </a:t>
            </a:r>
            <a:r>
              <a:rPr lang="en" altLang="zh-CN" sz="1400" b="0" i="0" u="none" strike="noStrike" dirty="0">
                <a:effectLst/>
                <a:highlight>
                  <a:srgbClr val="FFFFFF"/>
                </a:highlight>
                <a:latin typeface="Lucida Grande" panose="020B0600040502020204" pitchFamily="34" charset="0"/>
                <a:hlinkClick r:id="rId3"/>
              </a:rPr>
              <a:t>Jiajie Zhao</a:t>
            </a:r>
            <a:r>
              <a:rPr lang="en" altLang="zh-CN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 panose="020B0600040502020204" pitchFamily="34" charset="0"/>
              </a:rPr>
              <a:t>, </a:t>
            </a:r>
            <a:r>
              <a:rPr lang="en" altLang="zh-CN" sz="1400" b="0" i="0" u="none" strike="noStrike" dirty="0">
                <a:effectLst/>
                <a:highlight>
                  <a:srgbClr val="FFFFFF"/>
                </a:highlight>
                <a:latin typeface="Lucida Grande" panose="020B0600040502020204" pitchFamily="34" charset="0"/>
                <a:hlinkClick r:id="rId4"/>
              </a:rPr>
              <a:t>Yaoyu Zhang</a:t>
            </a:r>
            <a:r>
              <a:rPr lang="en" altLang="zh-CN" sz="1400" b="0" i="0" u="none" strike="noStrike" dirty="0">
                <a:effectLst/>
                <a:highlight>
                  <a:srgbClr val="FFFFFF"/>
                </a:highlight>
                <a:latin typeface="Lucida Grande" panose="020B0600040502020204" pitchFamily="34" charset="0"/>
              </a:rPr>
              <a:t> </a:t>
            </a:r>
            <a:r>
              <a:rPr lang="en" altLang="zh-CN" sz="1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 panose="020B0600040502020204" pitchFamily="34" charset="0"/>
              </a:rPr>
              <a:t>Connectivity Shapes Implicit Regularization in Matrix Factorization Models for Matrix Completion </a:t>
            </a:r>
            <a:r>
              <a:rPr kumimoji="1" lang="en" altLang="zh-CN" sz="1400" dirty="0"/>
              <a:t>https://</a:t>
            </a:r>
            <a:r>
              <a:rPr kumimoji="1" lang="en" altLang="zh-CN" sz="1400" dirty="0" err="1"/>
              <a:t>arxiv.org</a:t>
            </a:r>
            <a:r>
              <a:rPr kumimoji="1" lang="en" altLang="zh-CN" sz="1400" dirty="0"/>
              <a:t>/abs/2405.13721</a:t>
            </a:r>
            <a:endParaRPr kumimoji="1" lang="zh-CN" altLang="en-US" sz="1400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0CFEE612-F5F5-099F-4DEC-DEC42C939609}"/>
              </a:ext>
            </a:extLst>
          </p:cNvPr>
          <p:cNvSpPr txBox="1">
            <a:spLocks/>
          </p:cNvSpPr>
          <p:nvPr/>
        </p:nvSpPr>
        <p:spPr>
          <a:xfrm>
            <a:off x="381242" y="0"/>
            <a:ext cx="11429516" cy="761979"/>
          </a:xfrm>
          <a:prstGeom prst="rect">
            <a:avLst/>
          </a:prstGeom>
        </p:spPr>
        <p:txBody>
          <a:bodyPr/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矩阵分解模型的动力学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429F54-E358-4C16-05CC-936B9B382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50" y="761978"/>
            <a:ext cx="9465123" cy="4411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4E45023-BA10-B7AF-F054-CBDC13F630D5}"/>
                  </a:ext>
                </a:extLst>
              </p:cNvPr>
              <p:cNvSpPr txBox="1"/>
              <p:nvPr/>
            </p:nvSpPr>
            <p:spPr>
              <a:xfrm>
                <a:off x="10397035" y="3617844"/>
                <a:ext cx="1642565" cy="685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kumimoji="1"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eqAr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4E45023-BA10-B7AF-F054-CBDC13F63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7035" y="3617844"/>
                <a:ext cx="1642565" cy="685252"/>
              </a:xfrm>
              <a:prstGeom prst="rect">
                <a:avLst/>
              </a:prstGeom>
              <a:blipFill>
                <a:blip r:embed="rId6"/>
                <a:stretch>
                  <a:fillRect t="-25455" b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D534D559-0AAA-DCA4-3351-C863EB38D7CD}"/>
              </a:ext>
            </a:extLst>
          </p:cNvPr>
          <p:cNvSpPr txBox="1"/>
          <p:nvPr/>
        </p:nvSpPr>
        <p:spPr>
          <a:xfrm>
            <a:off x="2043089" y="5303876"/>
            <a:ext cx="6141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1" dirty="0">
                <a:effectLst/>
                <a:latin typeface="+mj-lt"/>
              </a:rPr>
              <a:t>Hierarchical Invariant Manifold Traversal (HIMT) </a:t>
            </a:r>
            <a:endParaRPr lang="en" altLang="zh-CN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8994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神经网络的乐观估计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591688-649B-BC5E-AFF8-C8D3E645FB3F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87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2FB4FC-D557-8675-7E40-3CBAFC06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神经网络越来越大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58DF00-9951-AEC1-8188-4CC5B1E5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320" y="960783"/>
            <a:ext cx="7313785" cy="45923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E7FC7E8-2215-B418-4313-ABC272FD6B41}"/>
              </a:ext>
            </a:extLst>
          </p:cNvPr>
          <p:cNvSpPr txBox="1"/>
          <p:nvPr/>
        </p:nvSpPr>
        <p:spPr>
          <a:xfrm>
            <a:off x="5595488" y="5553160"/>
            <a:ext cx="6351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Guillaume Hocquet. Class Incremental Continual Learning in Deep Neural Networks. Université Paris-Saclay, 2021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C7E8EB-F930-BD5C-7C5E-D59EA380C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20" y="1010431"/>
            <a:ext cx="3662669" cy="45768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2ED929-EA6A-FDCC-7E17-FE6B90991C4F}"/>
              </a:ext>
            </a:extLst>
          </p:cNvPr>
          <p:cNvSpPr txBox="1"/>
          <p:nvPr/>
        </p:nvSpPr>
        <p:spPr>
          <a:xfrm>
            <a:off x="975808" y="5737826"/>
            <a:ext cx="303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Suzana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Herculano-Houzel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2009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287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6BBDDE6-C7D1-6C69-C9E8-0163FA46057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sz="3200" dirty="0">
                    <a:latin typeface="NimbusRomNo9L-Medi"/>
                  </a:rPr>
                  <a:t>Optimistic sample size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6BBDDE6-C7D1-6C69-C9E8-0163FA460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88" b="-32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1">
                <a:extLst>
                  <a:ext uri="{FF2B5EF4-FFF2-40B4-BE49-F238E27FC236}">
                    <a16:creationId xmlns:a16="http://schemas.microsoft.com/office/drawing/2014/main" id="{7378FE3A-6B9E-A7D1-3DF1-7D1A268F582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07629" y="989115"/>
                <a:ext cx="8527471" cy="5040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228600" indent="-228600" algn="l" rtl="0" eaLnBrk="0" fontAlgn="base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等线"/>
                    <a:cs typeface="+mn-cs"/>
                  </a:rPr>
                  <a:t>The “optimal” 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  <m:sup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等线"/>
                    <a:cs typeface="+mn-cs"/>
                  </a:rPr>
                  <a:t> 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等线"/>
                    <a:cs typeface="+mn-cs"/>
                  </a:rPr>
                  <a:t>in</a:t>
                </a:r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等线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𝜣</m:t>
                        </m:r>
                      </m:e>
                      <m:sub>
                        <m:sSup>
                          <m:sSupPr>
                            <m:ctrlP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𝒇</m:t>
                            </m:r>
                          </m:e>
                          <m:sup>
                            <m: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等线"/>
                    <a:cs typeface="+mn-cs"/>
                  </a:rPr>
                  <a:t>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argmin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zh-C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Θ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altLang="zh-CN" sz="2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𝜽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RomNo9L-Regu"/>
                  <a:ea typeface="等线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微软雅黑" panose="020B0503020204020204" pitchFamily="34" charset="-122"/>
                    <a:cs typeface="+mn-cs"/>
                  </a:rPr>
                  <a:t>The optimistic sample size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𝒇</m:t>
                        </m:r>
                      </m:e>
                      <m:sup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微软雅黑" panose="020B0503020204020204" pitchFamily="34" charset="-122"/>
                    <a:cs typeface="+mn-cs"/>
                  </a:rPr>
                  <a:t>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≔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zh-C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Θ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kumimoji="0" lang="en-US" altLang="zh-C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altLang="zh-CN" sz="2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𝜽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kumimoji="0" lang="en-US" altLang="zh-C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imbusRomNo9L-Regu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内容占位符 1">
                <a:extLst>
                  <a:ext uri="{FF2B5EF4-FFF2-40B4-BE49-F238E27FC236}">
                    <a16:creationId xmlns:a16="http://schemas.microsoft.com/office/drawing/2014/main" id="{7378FE3A-6B9E-A7D1-3DF1-7D1A268F5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629" y="989115"/>
                <a:ext cx="8527471" cy="5040137"/>
              </a:xfrm>
              <a:prstGeom prst="rect">
                <a:avLst/>
              </a:prstGeom>
              <a:blipFill>
                <a:blip r:embed="rId3"/>
                <a:stretch>
                  <a:fillRect l="-150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37F0C4F2-FE9C-5212-14B9-056796195C70}"/>
              </a:ext>
            </a:extLst>
          </p:cNvPr>
          <p:cNvGrpSpPr/>
          <p:nvPr/>
        </p:nvGrpSpPr>
        <p:grpSpPr>
          <a:xfrm>
            <a:off x="411014" y="4700739"/>
            <a:ext cx="6763113" cy="667397"/>
            <a:chOff x="1244722" y="4647171"/>
            <a:chExt cx="6763113" cy="66739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B6A021A-5EE2-6AD4-83BD-E0FE888A73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73" t="50772" r="597" b="39030"/>
            <a:stretch/>
          </p:blipFill>
          <p:spPr>
            <a:xfrm>
              <a:off x="1347536" y="4647171"/>
              <a:ext cx="6660299" cy="267287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3B412D9-216D-E81C-A4D8-30B751C5B8F6}"/>
                </a:ext>
              </a:extLst>
            </p:cNvPr>
            <p:cNvSpPr txBox="1"/>
            <p:nvPr/>
          </p:nvSpPr>
          <p:spPr>
            <a:xfrm>
              <a:off x="6107667" y="4903189"/>
              <a:ext cx="468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流程图: 接点 6">
              <a:extLst>
                <a:ext uri="{FF2B5EF4-FFF2-40B4-BE49-F238E27FC236}">
                  <a16:creationId xmlns:a16="http://schemas.microsoft.com/office/drawing/2014/main" id="{3FFDF8DC-6F22-40EA-75FB-86AB0C2A52F3}"/>
                </a:ext>
              </a:extLst>
            </p:cNvPr>
            <p:cNvSpPr/>
            <p:nvPr/>
          </p:nvSpPr>
          <p:spPr>
            <a:xfrm>
              <a:off x="1312535" y="4672628"/>
              <a:ext cx="166256" cy="179380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 Light"/>
                <a:ea typeface="等线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46B26E6-3028-A848-D002-82C6D98F7C0E}"/>
                </a:ext>
              </a:extLst>
            </p:cNvPr>
            <p:cNvSpPr txBox="1"/>
            <p:nvPr/>
          </p:nvSpPr>
          <p:spPr>
            <a:xfrm>
              <a:off x="1244722" y="4914458"/>
              <a:ext cx="468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81D585BA-1D44-B243-3371-E88A0983920B}"/>
                    </a:ext>
                  </a:extLst>
                </p:cNvPr>
                <p:cNvSpPr txBox="1"/>
                <p:nvPr/>
              </p:nvSpPr>
              <p:spPr>
                <a:xfrm>
                  <a:off x="2984329" y="4861197"/>
                  <a:ext cx="468138" cy="431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86D1">
                                  <a:lumMod val="60000"/>
                                  <a:lumOff val="4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86D1">
                                  <a:lumMod val="60000"/>
                                  <a:lumOff val="4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86D1">
                                      <a:lumMod val="60000"/>
                                      <a:lumOff val="4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86D1">
                                      <a:lumMod val="60000"/>
                                      <a:lumOff val="4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86D1">
                                      <a:lumMod val="60000"/>
                                      <a:lumOff val="4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86D1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 (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86D1">
                                  <a:lumMod val="60000"/>
                                  <a:lumOff val="4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86D1">
                                  <a:lumMod val="60000"/>
                                  <a:lumOff val="4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86D1">
                                  <a:lumMod val="60000"/>
                                  <a:lumOff val="4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86D1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 )</m:t>
                      </m:r>
                    </m:oMath>
                  </a14:m>
                  <a:r>
                    <a:rPr kumimoji="0" lang="zh-CN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86D1">
                          <a:lumMod val="60000"/>
                          <a:lumOff val="40000"/>
                        </a:srgbClr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0287E848-63D1-CD4B-7AA8-213ECC87B5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4329" y="4861197"/>
                  <a:ext cx="468138" cy="431978"/>
                </a:xfrm>
                <a:prstGeom prst="rect">
                  <a:avLst/>
                </a:prstGeom>
                <a:blipFill>
                  <a:blip r:embed="rId5"/>
                  <a:stretch>
                    <a:fillRect r="-149351" b="-70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6D79CE14-8D1E-C1DA-E06B-9E2ABF8DB5E3}"/>
              </a:ext>
            </a:extLst>
          </p:cNvPr>
          <p:cNvSpPr/>
          <p:nvPr/>
        </p:nvSpPr>
        <p:spPr>
          <a:xfrm>
            <a:off x="8112094" y="887931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B50DA34-C5F4-13B4-A84B-AA648CBBA3DC}"/>
              </a:ext>
            </a:extLst>
          </p:cNvPr>
          <p:cNvSpPr/>
          <p:nvPr/>
        </p:nvSpPr>
        <p:spPr>
          <a:xfrm>
            <a:off x="8112094" y="1162470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7ABA80-F3E1-D625-147E-9AB65C74671C}"/>
              </a:ext>
            </a:extLst>
          </p:cNvPr>
          <p:cNvSpPr/>
          <p:nvPr/>
        </p:nvSpPr>
        <p:spPr>
          <a:xfrm>
            <a:off x="8112094" y="1440227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85660DD-9894-5C90-02A4-3EBF4097B817}"/>
              </a:ext>
            </a:extLst>
          </p:cNvPr>
          <p:cNvSpPr/>
          <p:nvPr/>
        </p:nvSpPr>
        <p:spPr>
          <a:xfrm>
            <a:off x="8112094" y="1714766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74FEE1E-7BB6-84C9-ECBA-F93E168DD511}"/>
              </a:ext>
            </a:extLst>
          </p:cNvPr>
          <p:cNvSpPr/>
          <p:nvPr/>
        </p:nvSpPr>
        <p:spPr>
          <a:xfrm>
            <a:off x="7504620" y="1574865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3DBB5DF-C726-7652-AA1F-E43B23680162}"/>
              </a:ext>
            </a:extLst>
          </p:cNvPr>
          <p:cNvSpPr/>
          <p:nvPr/>
        </p:nvSpPr>
        <p:spPr>
          <a:xfrm>
            <a:off x="8704206" y="1585978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38D8347-8384-4F2F-F2B4-8B27408CFCA6}"/>
              </a:ext>
            </a:extLst>
          </p:cNvPr>
          <p:cNvCxnSpPr>
            <a:cxnSpLocks/>
          </p:cNvCxnSpPr>
          <p:nvPr/>
        </p:nvCxnSpPr>
        <p:spPr>
          <a:xfrm flipV="1">
            <a:off x="7663971" y="957122"/>
            <a:ext cx="448123" cy="6854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10BD451-7213-CA87-96A9-89539749EA9F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7663971" y="1263654"/>
            <a:ext cx="448123" cy="3789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2098039-9E58-0E8C-5EE4-A78C7764549B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663971" y="1541411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9A2A2C3-B072-D5D3-4F01-5F77351DED49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663971" y="1682388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AF3C763-C004-964C-3A9C-9D57956696A7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684502" y="1676049"/>
            <a:ext cx="442669" cy="4426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82F5899-7AD5-2BB2-AB6E-11345A3B4A23}"/>
              </a:ext>
            </a:extLst>
          </p:cNvPr>
          <p:cNvSpPr txBox="1"/>
          <p:nvPr/>
        </p:nvSpPr>
        <p:spPr>
          <a:xfrm rot="5400000">
            <a:off x="7897049" y="2120964"/>
            <a:ext cx="77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11A1CB8-0E93-E76F-034E-333789448872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8291976" y="989115"/>
            <a:ext cx="412230" cy="6980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C12B29A-B431-2A7F-124F-CBC8F0E5E5F4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8291976" y="1263654"/>
            <a:ext cx="412230" cy="4235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C85CABF-E111-FDB2-2644-EE6B43E6D9CC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>
            <a:off x="8291976" y="1541411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09749A9-2777-B532-91B3-2285649526EC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8291976" y="1687162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2DDD58B-46AE-1395-6911-D7FC1F018BD9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8325704" y="1687162"/>
            <a:ext cx="378502" cy="4235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B6990A34-9106-E99C-0B21-AB6168B377E7}"/>
              </a:ext>
            </a:extLst>
          </p:cNvPr>
          <p:cNvSpPr/>
          <p:nvPr/>
        </p:nvSpPr>
        <p:spPr>
          <a:xfrm>
            <a:off x="10891278" y="1440227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D6CCF25C-9AFA-D75A-930E-BF780B35C0FF}"/>
              </a:ext>
            </a:extLst>
          </p:cNvPr>
          <p:cNvSpPr/>
          <p:nvPr/>
        </p:nvSpPr>
        <p:spPr>
          <a:xfrm>
            <a:off x="10891278" y="1714766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BAB1EC6-9790-2157-A596-403D81640835}"/>
              </a:ext>
            </a:extLst>
          </p:cNvPr>
          <p:cNvSpPr/>
          <p:nvPr/>
        </p:nvSpPr>
        <p:spPr>
          <a:xfrm>
            <a:off x="10263273" y="1585978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72285851-E6BE-2AA8-A7E3-66240DC307B2}"/>
              </a:ext>
            </a:extLst>
          </p:cNvPr>
          <p:cNvSpPr/>
          <p:nvPr/>
        </p:nvSpPr>
        <p:spPr>
          <a:xfrm>
            <a:off x="11483390" y="1585978"/>
            <a:ext cx="179882" cy="2023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1D078D8-BB04-7C29-43CE-1A3C11CD9F68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0443155" y="1541411"/>
            <a:ext cx="448123" cy="125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E22DA21-7856-37FA-003C-813D284CD27F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0443155" y="1682388"/>
            <a:ext cx="448123" cy="133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6DC00F0-7B85-B312-F97C-AB3DDC3C4F41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>
            <a:off x="11071160" y="1541411"/>
            <a:ext cx="412230" cy="145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A7ED657-201F-C3C1-51A1-5F203A72F138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11071160" y="1687162"/>
            <a:ext cx="412230" cy="128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箭头: 右 34">
            <a:extLst>
              <a:ext uri="{FF2B5EF4-FFF2-40B4-BE49-F238E27FC236}">
                <a16:creationId xmlns:a16="http://schemas.microsoft.com/office/drawing/2014/main" id="{E2B48E57-59E3-F8DE-E0B5-1542088F659B}"/>
              </a:ext>
            </a:extLst>
          </p:cNvPr>
          <p:cNvSpPr/>
          <p:nvPr/>
        </p:nvSpPr>
        <p:spPr>
          <a:xfrm>
            <a:off x="9048980" y="1642594"/>
            <a:ext cx="1049401" cy="2023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FB66A07-36E6-A5B0-8FF7-2AFFF015A8D9}"/>
              </a:ext>
            </a:extLst>
          </p:cNvPr>
          <p:cNvSpPr txBox="1"/>
          <p:nvPr/>
        </p:nvSpPr>
        <p:spPr>
          <a:xfrm>
            <a:off x="7810187" y="2581320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A435A8A-9107-7D84-C0AC-682129F50B03}"/>
              </a:ext>
            </a:extLst>
          </p:cNvPr>
          <p:cNvSpPr txBox="1"/>
          <p:nvPr/>
        </p:nvSpPr>
        <p:spPr>
          <a:xfrm>
            <a:off x="10500481" y="2581320"/>
            <a:ext cx="96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Target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B2460E4-6387-3EAE-7F34-8B4A59BA617F}"/>
              </a:ext>
            </a:extLst>
          </p:cNvPr>
          <p:cNvSpPr txBox="1"/>
          <p:nvPr/>
        </p:nvSpPr>
        <p:spPr>
          <a:xfrm>
            <a:off x="7388909" y="3240972"/>
            <a:ext cx="477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Optimistic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CASE: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6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samples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9A08F2B8-6291-7926-4E48-316936F86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2672" y="4008597"/>
            <a:ext cx="3732976" cy="2194011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AB6C5D6F-A90C-9570-C1B6-3763CAC3C300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11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CE947-9AF4-94ED-72A0-2447F6F0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Rank stratification for fully-connected NNs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E61158-9B9B-83F3-84C8-259B3A4DFC7F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1C8CFC-0FE0-8653-66D2-4418CD331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61" y="978144"/>
            <a:ext cx="5721044" cy="385815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34EDD9B-5D56-6E0C-EDF6-6095D18904C0}"/>
              </a:ext>
            </a:extLst>
          </p:cNvPr>
          <p:cNvSpPr txBox="1"/>
          <p:nvPr/>
        </p:nvSpPr>
        <p:spPr>
          <a:xfrm>
            <a:off x="1540946" y="5021358"/>
            <a:ext cx="8522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Free expressiveness in width: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expanding the width of NN does not increase the optimistic sample sizes.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0317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36F0-DFD8-46AF-BA39-25E6F089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Condensed neurons has same tangent space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E2C2AA-3AA8-A20B-F00D-B66ECB827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677"/>
            <a:ext cx="12192000" cy="4622126"/>
          </a:xfrm>
          <a:prstGeom prst="rect">
            <a:avLst/>
          </a:prstGeom>
        </p:spPr>
      </p:pic>
      <p:sp>
        <p:nvSpPr>
          <p:cNvPr id="4" name="箭头: 上弧形 3">
            <a:extLst>
              <a:ext uri="{FF2B5EF4-FFF2-40B4-BE49-F238E27FC236}">
                <a16:creationId xmlns:a16="http://schemas.microsoft.com/office/drawing/2014/main" id="{6B03A400-F789-F9CA-17ED-D2264F8D5983}"/>
              </a:ext>
            </a:extLst>
          </p:cNvPr>
          <p:cNvSpPr/>
          <p:nvPr/>
        </p:nvSpPr>
        <p:spPr>
          <a:xfrm>
            <a:off x="6727372" y="1763448"/>
            <a:ext cx="3415392" cy="8980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A6547F-970B-A57E-BFCF-6456397CA4C8}"/>
              </a:ext>
            </a:extLst>
          </p:cNvPr>
          <p:cNvSpPr txBox="1"/>
          <p:nvPr/>
        </p:nvSpPr>
        <p:spPr>
          <a:xfrm>
            <a:off x="7757434" y="1843151"/>
            <a:ext cx="1536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Condense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" name="箭头: 右弧形 5">
            <a:extLst>
              <a:ext uri="{FF2B5EF4-FFF2-40B4-BE49-F238E27FC236}">
                <a16:creationId xmlns:a16="http://schemas.microsoft.com/office/drawing/2014/main" id="{30890E2A-F21C-B516-3DC7-EEEB3D96980A}"/>
              </a:ext>
            </a:extLst>
          </p:cNvPr>
          <p:cNvSpPr/>
          <p:nvPr/>
        </p:nvSpPr>
        <p:spPr>
          <a:xfrm rot="5400000">
            <a:off x="8038029" y="3672159"/>
            <a:ext cx="794077" cy="302229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2F5E56-F793-AC7A-1051-EA2599CBF249}"/>
              </a:ext>
            </a:extLst>
          </p:cNvPr>
          <p:cNvSpPr txBox="1"/>
          <p:nvPr/>
        </p:nvSpPr>
        <p:spPr>
          <a:xfrm>
            <a:off x="8000457" y="4938476"/>
            <a:ext cx="1536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Embedding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967554-0C61-FF8F-1A4C-160CCF8C7640}"/>
              </a:ext>
            </a:extLst>
          </p:cNvPr>
          <p:cNvSpPr/>
          <p:nvPr/>
        </p:nvSpPr>
        <p:spPr>
          <a:xfrm>
            <a:off x="9034214" y="5627023"/>
            <a:ext cx="2778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Luo#, Xu#, Ma, Zhang*, JMLR, 2021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EE92A3-B59B-F3BC-9597-B7D754B79DF0}"/>
              </a:ext>
            </a:extLst>
          </p:cNvPr>
          <p:cNvSpPr txBox="1"/>
          <p:nvPr/>
        </p:nvSpPr>
        <p:spPr>
          <a:xfrm>
            <a:off x="131800" y="978263"/>
            <a:ext cx="3897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Initial: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Neurons different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D22BBA-908C-CF94-C49B-AAA7BFFCEC01}"/>
              </a:ext>
            </a:extLst>
          </p:cNvPr>
          <p:cNvSpPr txBox="1"/>
          <p:nvPr/>
        </p:nvSpPr>
        <p:spPr>
          <a:xfrm>
            <a:off x="4526551" y="978263"/>
            <a:ext cx="4174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After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training: Clustered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CFCEE4-28B1-5C51-4B63-1BF834EDD303}"/>
              </a:ext>
            </a:extLst>
          </p:cNvPr>
          <p:cNvSpPr txBox="1"/>
          <p:nvPr/>
        </p:nvSpPr>
        <p:spPr>
          <a:xfrm>
            <a:off x="8983579" y="977777"/>
            <a:ext cx="292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Effective small net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263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6BBC33B-8106-A12C-401A-21AF62C1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Which is the better way to increase complexity?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42DAB1-C13C-AFCE-2209-D18466F5B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8643" r="55912" b="27024"/>
          <a:stretch/>
        </p:blipFill>
        <p:spPr>
          <a:xfrm>
            <a:off x="5059360" y="1152966"/>
            <a:ext cx="2518970" cy="17002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CCE5A9-A051-1024-7E8B-E9EF5AC14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56" t="56441" r="1"/>
          <a:stretch/>
        </p:blipFill>
        <p:spPr>
          <a:xfrm>
            <a:off x="8398390" y="3279535"/>
            <a:ext cx="2600733" cy="1692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18F7C0A-B5D6-3F41-B846-87C3AF8E68F4}"/>
                  </a:ext>
                </a:extLst>
              </p:cNvPr>
              <p:cNvSpPr txBox="1"/>
              <p:nvPr/>
            </p:nvSpPr>
            <p:spPr>
              <a:xfrm>
                <a:off x="3826390" y="1587806"/>
                <a:ext cx="4572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𝒇</m:t>
                        </m:r>
                      </m:e>
                      <m:sup>
                        <m:r>
                          <a:rPr kumimoji="0" lang="en-US" altLang="zh-CN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  <m:r>
                      <a:rPr kumimoji="0" lang="en-US" altLang="zh-CN" sz="4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zh-CN" alt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pitchFamily="2" charset="-122"/>
                    <a:ea typeface="等线" panose="02010600030101010101" pitchFamily="2" charset="-122"/>
                    <a:cs typeface="+mn-cs"/>
                  </a:rPr>
                  <a:t> 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18F7C0A-B5D6-3F41-B846-87C3AF8E6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390" y="1587806"/>
                <a:ext cx="457200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544C044-D415-CE8D-7652-BCFE9CFB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56" r="1" b="55667"/>
          <a:stretch/>
        </p:blipFill>
        <p:spPr>
          <a:xfrm>
            <a:off x="5143025" y="3393289"/>
            <a:ext cx="2476697" cy="16399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A70544-7672-2287-A3CE-E0FE716EB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8643" r="55912" b="27024"/>
          <a:stretch/>
        </p:blipFill>
        <p:spPr>
          <a:xfrm>
            <a:off x="2017000" y="3339207"/>
            <a:ext cx="2418378" cy="1632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A296FD-992E-5C02-23B5-6DD887FC9E39}"/>
              </a:ext>
            </a:extLst>
          </p:cNvPr>
          <p:cNvSpPr txBox="1"/>
          <p:nvPr/>
        </p:nvSpPr>
        <p:spPr>
          <a:xfrm>
            <a:off x="4516215" y="3628478"/>
            <a:ext cx="77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EB5A3B-C390-BBD1-8105-8BB8970EE8CE}"/>
              </a:ext>
            </a:extLst>
          </p:cNvPr>
          <p:cNvSpPr txBox="1"/>
          <p:nvPr/>
        </p:nvSpPr>
        <p:spPr>
          <a:xfrm>
            <a:off x="2863054" y="5033218"/>
            <a:ext cx="726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B0E40B-B7C5-BE30-FEAB-51851A13D10D}"/>
              </a:ext>
            </a:extLst>
          </p:cNvPr>
          <p:cNvSpPr txBox="1"/>
          <p:nvPr/>
        </p:nvSpPr>
        <p:spPr>
          <a:xfrm>
            <a:off x="6093250" y="5033217"/>
            <a:ext cx="726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A118AC-D277-AFE6-5243-A9F63E79A3DA}"/>
              </a:ext>
            </a:extLst>
          </p:cNvPr>
          <p:cNvSpPr txBox="1"/>
          <p:nvPr/>
        </p:nvSpPr>
        <p:spPr>
          <a:xfrm>
            <a:off x="9522055" y="5033216"/>
            <a:ext cx="726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85E4D4-999E-2170-A09E-5CEDF40AFAAD}"/>
              </a:ext>
            </a:extLst>
          </p:cNvPr>
          <p:cNvSpPr txBox="1"/>
          <p:nvPr/>
        </p:nvSpPr>
        <p:spPr>
          <a:xfrm>
            <a:off x="7672630" y="3628478"/>
            <a:ext cx="77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ADFD6B-4A43-5D9C-5A20-E5F456B37855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458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454695-1DAF-66EB-0B8B-A5F2FBDF4D16}"/>
              </a:ext>
            </a:extLst>
          </p:cNvPr>
          <p:cNvSpPr txBox="1"/>
          <p:nvPr/>
        </p:nvSpPr>
        <p:spPr>
          <a:xfrm>
            <a:off x="832844" y="574846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A16F0B8-8A31-B1E2-4A3A-0D3D2CBD9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CNN vs. CNN (no-sharing) vs. fully-connected NN </a:t>
            </a:r>
            <a:endParaRPr lang="zh-CN" altLang="en-US" dirty="0"/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5032BECB-00CC-8752-0B90-BFB935293F48}"/>
              </a:ext>
            </a:extLst>
          </p:cNvPr>
          <p:cNvSpPr txBox="1">
            <a:spLocks/>
          </p:cNvSpPr>
          <p:nvPr/>
        </p:nvSpPr>
        <p:spPr>
          <a:xfrm>
            <a:off x="494024" y="684579"/>
            <a:ext cx="8372163" cy="86388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endParaRPr lang="zh-CN" altLang="en-US" sz="2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CA8FC4-3F96-DB1E-27DD-1DA155319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087" y="1144628"/>
            <a:ext cx="7357882" cy="8076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8B6E7A6-7C58-47F6-E2DC-8A2DE0162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92" y="2173903"/>
            <a:ext cx="8241162" cy="264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535A358-9F4A-8254-9395-6400A40C1FDC}"/>
                  </a:ext>
                </a:extLst>
              </p:cNvPr>
              <p:cNvSpPr/>
              <p:nvPr/>
            </p:nvSpPr>
            <p:spPr>
              <a:xfrm>
                <a:off x="1028240" y="5192420"/>
                <a:ext cx="8932253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Example: </a:t>
                </a:r>
                <a:r>
                  <a:rPr lang="en-US" altLang="zh-CN" sz="28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28</m:t>
                    </m:r>
                    <m:r>
                      <a:rPr lang="en-US" altLang="zh-CN" sz="2800" b="0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×28</m:t>
                    </m:r>
                  </m:oMath>
                </a14:m>
                <a:r>
                  <a:rPr lang="en-US" altLang="zh-CN" sz="28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kernel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3×3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stride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endParaRPr lang="en-US" altLang="zh-CN" sz="2800" dirty="0"/>
              </a:p>
              <a:p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685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(CNN)  vs.  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6760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(CNN-NS)  vs.   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530660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(FNN)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535A358-9F4A-8254-9395-6400A40C1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40" y="5192420"/>
                <a:ext cx="8932253" cy="954107"/>
              </a:xfrm>
              <a:prstGeom prst="rect">
                <a:avLst/>
              </a:prstGeom>
              <a:blipFill>
                <a:blip r:embed="rId4"/>
                <a:stretch>
                  <a:fillRect l="-1420" t="-7895" r="-426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5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6D0F2-8344-FD62-D057-03609D20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Which is the better way to increase complexity?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4DBBAD-63AD-01FB-F1B2-CD3ED070F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011"/>
          <a:stretch/>
        </p:blipFill>
        <p:spPr>
          <a:xfrm>
            <a:off x="317498" y="969634"/>
            <a:ext cx="3110182" cy="4539699"/>
          </a:xfrm>
          <a:prstGeom prst="rect">
            <a:avLst/>
          </a:prstGeom>
        </p:spPr>
      </p:pic>
      <p:sp>
        <p:nvSpPr>
          <p:cNvPr id="4" name="箭头: 上 3">
            <a:extLst>
              <a:ext uri="{FF2B5EF4-FFF2-40B4-BE49-F238E27FC236}">
                <a16:creationId xmlns:a16="http://schemas.microsoft.com/office/drawing/2014/main" id="{90531DDF-6B95-AE1F-0CF1-35B359C5E20E}"/>
              </a:ext>
            </a:extLst>
          </p:cNvPr>
          <p:cNvSpPr/>
          <p:nvPr/>
        </p:nvSpPr>
        <p:spPr>
          <a:xfrm rot="3890285">
            <a:off x="4476116" y="1490531"/>
            <a:ext cx="255725" cy="199896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8DE160-8BFE-DF2F-DE7E-03D4C7A00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56" r="1"/>
          <a:stretch/>
        </p:blipFill>
        <p:spPr>
          <a:xfrm>
            <a:off x="5658990" y="1073908"/>
            <a:ext cx="3039452" cy="4539699"/>
          </a:xfrm>
          <a:prstGeom prst="rect">
            <a:avLst/>
          </a:prstGeom>
        </p:spPr>
      </p:pic>
      <p:sp>
        <p:nvSpPr>
          <p:cNvPr id="6" name="箭头: 上 5">
            <a:extLst>
              <a:ext uri="{FF2B5EF4-FFF2-40B4-BE49-F238E27FC236}">
                <a16:creationId xmlns:a16="http://schemas.microsoft.com/office/drawing/2014/main" id="{49F7FA90-4E6B-FBDA-C00B-C596BDEA9D25}"/>
              </a:ext>
            </a:extLst>
          </p:cNvPr>
          <p:cNvSpPr/>
          <p:nvPr/>
        </p:nvSpPr>
        <p:spPr>
          <a:xfrm rot="6599169">
            <a:off x="4500100" y="3322672"/>
            <a:ext cx="255725" cy="199896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AE13ED-C121-23C9-3A23-9893A31523D4}"/>
              </a:ext>
            </a:extLst>
          </p:cNvPr>
          <p:cNvSpPr txBox="1"/>
          <p:nvPr/>
        </p:nvSpPr>
        <p:spPr>
          <a:xfrm>
            <a:off x="4184575" y="3066822"/>
            <a:ext cx="82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766078-9929-FB52-C5C4-EB51CB1FDF35}"/>
              </a:ext>
            </a:extLst>
          </p:cNvPr>
          <p:cNvSpPr txBox="1"/>
          <p:nvPr/>
        </p:nvSpPr>
        <p:spPr>
          <a:xfrm>
            <a:off x="1592581" y="4383823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80E4FD-49AF-18A6-3E15-13DA28FED500}"/>
              </a:ext>
            </a:extLst>
          </p:cNvPr>
          <p:cNvSpPr txBox="1"/>
          <p:nvPr/>
        </p:nvSpPr>
        <p:spPr>
          <a:xfrm>
            <a:off x="7021376" y="3066821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0C3F88-3A92-C5D9-8EE9-A5EE36FE9994}"/>
              </a:ext>
            </a:extLst>
          </p:cNvPr>
          <p:cNvSpPr txBox="1"/>
          <p:nvPr/>
        </p:nvSpPr>
        <p:spPr>
          <a:xfrm>
            <a:off x="6990020" y="5613606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689907-FD42-3811-0631-5D2122896A64}"/>
              </a:ext>
            </a:extLst>
          </p:cNvPr>
          <p:cNvSpPr txBox="1"/>
          <p:nvPr/>
        </p:nvSpPr>
        <p:spPr>
          <a:xfrm rot="20189475">
            <a:off x="2631411" y="1682374"/>
            <a:ext cx="342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costly expressiveness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C82F01-374A-1FE2-DFD0-F9C4A6694D18}"/>
              </a:ext>
            </a:extLst>
          </p:cNvPr>
          <p:cNvSpPr txBox="1"/>
          <p:nvPr/>
        </p:nvSpPr>
        <p:spPr>
          <a:xfrm rot="1078866">
            <a:off x="2788914" y="4642581"/>
            <a:ext cx="342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free expressiveness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箭头: 上 12">
            <a:extLst>
              <a:ext uri="{FF2B5EF4-FFF2-40B4-BE49-F238E27FC236}">
                <a16:creationId xmlns:a16="http://schemas.microsoft.com/office/drawing/2014/main" id="{F6236890-BD02-1956-E0D5-0B74AD74F37E}"/>
              </a:ext>
            </a:extLst>
          </p:cNvPr>
          <p:cNvSpPr/>
          <p:nvPr/>
        </p:nvSpPr>
        <p:spPr>
          <a:xfrm rot="3890285">
            <a:off x="4476117" y="1490531"/>
            <a:ext cx="255725" cy="199896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85E871B-EC5E-6195-8AEC-F8C5F493E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56" r="1"/>
          <a:stretch/>
        </p:blipFill>
        <p:spPr>
          <a:xfrm>
            <a:off x="5658991" y="1073908"/>
            <a:ext cx="3039452" cy="4539699"/>
          </a:xfrm>
          <a:prstGeom prst="rect">
            <a:avLst/>
          </a:prstGeom>
        </p:spPr>
      </p:pic>
      <p:sp>
        <p:nvSpPr>
          <p:cNvPr id="15" name="箭头: 上 14">
            <a:extLst>
              <a:ext uri="{FF2B5EF4-FFF2-40B4-BE49-F238E27FC236}">
                <a16:creationId xmlns:a16="http://schemas.microsoft.com/office/drawing/2014/main" id="{5EE2D07C-380D-36FA-E654-292EF4519F70}"/>
              </a:ext>
            </a:extLst>
          </p:cNvPr>
          <p:cNvSpPr/>
          <p:nvPr/>
        </p:nvSpPr>
        <p:spPr>
          <a:xfrm rot="6599169">
            <a:off x="4500101" y="3322672"/>
            <a:ext cx="255725" cy="199896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154FAA-1DE4-4715-A097-DC6C99184B56}"/>
              </a:ext>
            </a:extLst>
          </p:cNvPr>
          <p:cNvSpPr txBox="1"/>
          <p:nvPr/>
        </p:nvSpPr>
        <p:spPr>
          <a:xfrm>
            <a:off x="4184576" y="3066822"/>
            <a:ext cx="82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4C457E-A258-22BB-98E9-156CFCF44572}"/>
              </a:ext>
            </a:extLst>
          </p:cNvPr>
          <p:cNvSpPr txBox="1"/>
          <p:nvPr/>
        </p:nvSpPr>
        <p:spPr>
          <a:xfrm>
            <a:off x="1592582" y="4383823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2E8FEE-AB4C-7F74-790A-183DB5675F00}"/>
              </a:ext>
            </a:extLst>
          </p:cNvPr>
          <p:cNvSpPr txBox="1"/>
          <p:nvPr/>
        </p:nvSpPr>
        <p:spPr>
          <a:xfrm>
            <a:off x="7021377" y="3066821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50CC31-25B8-4705-4B11-D8C17557452C}"/>
              </a:ext>
            </a:extLst>
          </p:cNvPr>
          <p:cNvSpPr txBox="1"/>
          <p:nvPr/>
        </p:nvSpPr>
        <p:spPr>
          <a:xfrm>
            <a:off x="6990021" y="5613606"/>
            <a:ext cx="72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34F0108-E409-A37D-C701-B9D37F4B0928}"/>
              </a:ext>
            </a:extLst>
          </p:cNvPr>
          <p:cNvSpPr txBox="1"/>
          <p:nvPr/>
        </p:nvSpPr>
        <p:spPr>
          <a:xfrm rot="20189475">
            <a:off x="2631412" y="1682374"/>
            <a:ext cx="342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costly expressiveness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0A97DA8-762C-BC7D-0FF8-A8445F0FED60}"/>
              </a:ext>
            </a:extLst>
          </p:cNvPr>
          <p:cNvSpPr txBox="1"/>
          <p:nvPr/>
        </p:nvSpPr>
        <p:spPr>
          <a:xfrm rot="1078866">
            <a:off x="2788915" y="4642581"/>
            <a:ext cx="342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free expressiveness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BA9FE1-7A4C-65FB-DB00-C53343C697FE}"/>
              </a:ext>
            </a:extLst>
          </p:cNvPr>
          <p:cNvSpPr txBox="1"/>
          <p:nvPr/>
        </p:nvSpPr>
        <p:spPr>
          <a:xfrm>
            <a:off x="9608695" y="1798820"/>
            <a:ext cx="2323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Each connection increases local dim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3D996B4-E394-227D-173B-AFD1CE56E1F5}"/>
              </a:ext>
            </a:extLst>
          </p:cNvPr>
          <p:cNvSpPr txBox="1"/>
          <p:nvPr/>
        </p:nvSpPr>
        <p:spPr>
          <a:xfrm>
            <a:off x="9608695" y="4362139"/>
            <a:ext cx="2323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Condensation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Neuron does not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increases local dim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C706EA8-24F3-9A3A-D5AB-6DA47FFE35D5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326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DA264D-D4F3-C9FA-78C5-6C96ACD7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Target function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BA2E13-FA6D-3FFB-C59B-99219F67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2" y="1116340"/>
            <a:ext cx="5606143" cy="5884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873411-D4EF-8FEB-9638-9BDE71978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28" y="2240471"/>
            <a:ext cx="4457699" cy="9670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40AF17-FA4A-FB54-E939-8A6A4A4D7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94" y="3374445"/>
            <a:ext cx="1824264" cy="38250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0ADB0B2-C2BE-3BEF-9EF6-8FDB9A293686}"/>
              </a:ext>
            </a:extLst>
          </p:cNvPr>
          <p:cNvSpPr txBox="1"/>
          <p:nvPr/>
        </p:nvSpPr>
        <p:spPr>
          <a:xfrm>
            <a:off x="164549" y="4215368"/>
            <a:ext cx="52142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Model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：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DNN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CNN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without weight 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CNN with weight sharing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1D0525-BBCF-1400-9575-3437D2B58476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01B4E6-5C82-39F3-F1FA-190F4D990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833" y="1812654"/>
            <a:ext cx="6642653" cy="36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87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328DB-FE8C-9BBD-6A49-67C7008E0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needs more data than</a:t>
            </a:r>
            <a:r>
              <a:rPr lang="zh-CN" altLang="en-US" dirty="0"/>
              <a:t> </a:t>
            </a:r>
            <a:r>
              <a:rPr lang="en-US" altLang="zh-CN" dirty="0"/>
              <a:t>FNN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581532-368C-4FC7-D56B-15F628410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47341"/>
            <a:ext cx="7772400" cy="516331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1FC0AFA-9E44-EE8F-78BD-DE4656859DDB}"/>
              </a:ext>
            </a:extLst>
          </p:cNvPr>
          <p:cNvSpPr txBox="1"/>
          <p:nvPr/>
        </p:nvSpPr>
        <p:spPr>
          <a:xfrm>
            <a:off x="10128" y="6334780"/>
            <a:ext cx="10182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Yaoyu Zhang*,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Zhongwang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Leyang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Bai, Tao Luo, 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Zhi-Qin John Xu*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Optimistic Estimate Uncovers the Potential of Nonlinear Models,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2307.08921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3118577-5430-8409-71F7-AF8065F9F4F2}"/>
                  </a:ext>
                </a:extLst>
              </p:cNvPr>
              <p:cNvSpPr/>
              <p:nvPr/>
            </p:nvSpPr>
            <p:spPr>
              <a:xfrm>
                <a:off x="9982200" y="2347347"/>
                <a:ext cx="1239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M</m:t>
                      </m:r>
                      <m:r>
                        <a:rPr lang="en-US" altLang="zh-CN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2100</m:t>
                      </m:r>
                    </m:oMath>
                  </m:oMathPara>
                </a14:m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3118577-5430-8409-71F7-AF8065F9F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2347347"/>
                <a:ext cx="12394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A04EC5A-BC9C-D566-C035-970D2747AB76}"/>
                  </a:ext>
                </a:extLst>
              </p:cNvPr>
              <p:cNvSpPr/>
              <p:nvPr/>
            </p:nvSpPr>
            <p:spPr>
              <a:xfrm>
                <a:off x="1077184" y="5040242"/>
                <a:ext cx="1239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M</m:t>
                      </m:r>
                      <m:r>
                        <a:rPr lang="en-US" altLang="zh-CN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500</m:t>
                      </m:r>
                    </m:oMath>
                  </m:oMathPara>
                </a14:m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A04EC5A-BC9C-D566-C035-970D2747A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84" y="5040242"/>
                <a:ext cx="123944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216E801-D3E3-6DBB-CF9F-D1BCE5790C51}"/>
                  </a:ext>
                </a:extLst>
              </p:cNvPr>
              <p:cNvSpPr/>
              <p:nvPr/>
            </p:nvSpPr>
            <p:spPr>
              <a:xfrm>
                <a:off x="10046320" y="5040242"/>
                <a:ext cx="1111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M</m:t>
                      </m:r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7</m:t>
                      </m:r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00</m:t>
                      </m:r>
                    </m:oMath>
                  </m:oMathPara>
                </a14:m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216E801-D3E3-6DBB-CF9F-D1BCE5790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320" y="5040242"/>
                <a:ext cx="11112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689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49244-F0B8-C39A-092A-6BFA0AB5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07" y="1705123"/>
            <a:ext cx="11429516" cy="2168929"/>
          </a:xfrm>
        </p:spPr>
        <p:txBody>
          <a:bodyPr/>
          <a:lstStyle/>
          <a:p>
            <a:pPr algn="ctr"/>
            <a:r>
              <a:rPr lang="en-US" altLang="zh-CN" dirty="0"/>
              <a:t>How to achieve optimistic estimation?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One example: why condensation happens?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6665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全局极小值附近的结构</a:t>
            </a:r>
            <a:r>
              <a:rPr lang="en-US" altLang="zh-CN" dirty="0">
                <a:solidFill>
                  <a:schemeClr val="tx2"/>
                </a:solidFill>
              </a:rPr>
              <a:t>(</a:t>
            </a:r>
            <a:r>
              <a:rPr lang="zh-CN" altLang="en-US" dirty="0">
                <a:solidFill>
                  <a:schemeClr val="tx2"/>
                </a:solidFill>
              </a:rPr>
              <a:t>高阶）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58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深度学习中的泛化谜团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3CCD9B-2707-488C-92B3-D54555E493C2}"/>
              </a:ext>
            </a:extLst>
          </p:cNvPr>
          <p:cNvSpPr txBox="1"/>
          <p:nvPr/>
        </p:nvSpPr>
        <p:spPr>
          <a:xfrm>
            <a:off x="8028878" y="5916394"/>
            <a:ext cx="4163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L.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Breiman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 1995, Zhang et al., 2016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B19E3F-BBBF-4B86-A1DB-27E0765F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94" y="1722289"/>
            <a:ext cx="11339739" cy="36940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5010A20-4992-4652-A06D-E6134F391370}"/>
              </a:ext>
            </a:extLst>
          </p:cNvPr>
          <p:cNvSpPr/>
          <p:nvPr/>
        </p:nvSpPr>
        <p:spPr>
          <a:xfrm>
            <a:off x="6633372" y="2665117"/>
            <a:ext cx="548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60000 32x32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colour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 images in 10 classes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49690C-B187-465D-BA12-CDEBDAB5B1BC}"/>
              </a:ext>
            </a:extLst>
          </p:cNvPr>
          <p:cNvSpPr txBox="1"/>
          <p:nvPr/>
        </p:nvSpPr>
        <p:spPr>
          <a:xfrm>
            <a:off x="1579668" y="1070284"/>
            <a:ext cx="87129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Puzzle: generalize well even # of para &gt;&gt; # of training data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5AE7CF-67AB-5B91-C31F-A4A5DC2C2543}"/>
              </a:ext>
            </a:extLst>
          </p:cNvPr>
          <p:cNvSpPr/>
          <p:nvPr/>
        </p:nvSpPr>
        <p:spPr>
          <a:xfrm>
            <a:off x="4717774" y="4678017"/>
            <a:ext cx="6294783" cy="3313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859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A67856A-9E4B-BE08-704E-2C44A232B2FA}"/>
              </a:ext>
            </a:extLst>
          </p:cNvPr>
          <p:cNvSpPr txBox="1"/>
          <p:nvPr/>
        </p:nvSpPr>
        <p:spPr>
          <a:xfrm>
            <a:off x="381242" y="2849217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1800" dirty="0">
                <a:effectLst/>
                <a:latin typeface="FandolSong-Regular-Identity-H"/>
              </a:rPr>
              <a:t>当样本量达到乐观样本量时，我们把这种恢复叫做“局部线性恢复”，即模型能够恢复目标函数的线性近似。</a:t>
            </a:r>
            <a:endParaRPr lang="en-US" altLang="zh-CN" sz="1800" dirty="0">
              <a:effectLst/>
              <a:latin typeface="FandolSong-Regular-Identity-H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800" dirty="0">
                <a:effectLst/>
                <a:latin typeface="FandolSong-Regular-Identity-H"/>
              </a:rPr>
              <a:t>有时候我们还期待完全恢复目标函数，这就是所谓的“局部恢复”。</a:t>
            </a:r>
            <a:endParaRPr lang="zh-CN" altLang="en-US" sz="200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65E194-6655-E8D0-48F3-6F983CB27EE8}"/>
                  </a:ext>
                </a:extLst>
              </p:cNvPr>
              <p:cNvSpPr txBox="1"/>
              <p:nvPr/>
            </p:nvSpPr>
            <p:spPr>
              <a:xfrm>
                <a:off x="1378226" y="938157"/>
                <a:ext cx="8168640" cy="632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rgbClr val="C8161E"/>
                  </a:buClr>
                  <a:buSzPct val="100000"/>
                  <a:buFont typeface="Calibri" panose="020F050202020403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⋅;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 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≈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lin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;</m:t>
                          </m:r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 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∇</m:t>
                          </m:r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𝜽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⋅;</m:t>
                          </m:r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(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𝜽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−</m:t>
                      </m:r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𝜽</m:t>
                      </m:r>
                      <m:r>
                        <a:rPr kumimoji="0" lang="en-US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′)</m:t>
                      </m:r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NimbusRomNo9L-Regu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65E194-6655-E8D0-48F3-6F983CB27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226" y="938157"/>
                <a:ext cx="8168640" cy="632417"/>
              </a:xfrm>
              <a:prstGeom prst="rect">
                <a:avLst/>
              </a:prstGeom>
              <a:blipFill>
                <a:blip r:embed="rId2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2E55881-003C-92B9-D044-95F0C5F93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46" y="1734292"/>
            <a:ext cx="7772400" cy="82006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1517FBF-177D-8779-847B-82AF70B9333E}"/>
              </a:ext>
            </a:extLst>
          </p:cNvPr>
          <p:cNvSpPr txBox="1">
            <a:spLocks/>
          </p:cNvSpPr>
          <p:nvPr/>
        </p:nvSpPr>
        <p:spPr>
          <a:xfrm>
            <a:off x="114542" y="94319"/>
            <a:ext cx="11429516" cy="761979"/>
          </a:xfrm>
          <a:prstGeom prst="rect">
            <a:avLst/>
          </a:prstGeom>
        </p:spPr>
        <p:txBody>
          <a:bodyPr/>
          <a:lstStyle>
            <a:lvl1pPr algn="l" defTabSz="91440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dirty="0"/>
              <a:t>全局极小点附近的结构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25C042-7E4D-FD5F-6177-881AC8E186E5}"/>
              </a:ext>
            </a:extLst>
          </p:cNvPr>
          <p:cNvSpPr txBox="1"/>
          <p:nvPr/>
        </p:nvSpPr>
        <p:spPr>
          <a:xfrm>
            <a:off x="540026" y="5026802"/>
            <a:ext cx="6546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  <a:effectLst/>
                <a:latin typeface="FandolSong-Regular-Identity-H"/>
              </a:rPr>
              <a:t>一个合理的推测是，局部恢复需要的样本量大于乐观样本量？</a:t>
            </a:r>
            <a:endParaRPr lang="en-US" altLang="zh-CN" sz="1800" b="1" dirty="0">
              <a:solidFill>
                <a:srgbClr val="0070C0"/>
              </a:solidFill>
              <a:effectLst/>
              <a:latin typeface="FandolSong-Regular-Identity-H"/>
            </a:endParaRPr>
          </a:p>
          <a:p>
            <a:r>
              <a:rPr lang="zh-CN" altLang="en-US" sz="1800" b="1" dirty="0">
                <a:solidFill>
                  <a:srgbClr val="0070C0"/>
                </a:solidFill>
                <a:effectLst/>
                <a:latin typeface="FandolSong-Regular-Identity-H"/>
              </a:rPr>
              <a:t>局部恢复的样本量比乐观样本量多多少呢</a:t>
            </a:r>
            <a:r>
              <a:rPr lang="en-US" altLang="zh-CN" sz="1800" b="1" dirty="0">
                <a:solidFill>
                  <a:srgbClr val="0070C0"/>
                </a:solidFill>
                <a:effectLst/>
                <a:latin typeface="FandolSong-Regular-Identity-H"/>
              </a:rPr>
              <a:t>?</a:t>
            </a:r>
          </a:p>
          <a:p>
            <a:r>
              <a:rPr lang="zh-CN" altLang="en-US" sz="1800" b="1" dirty="0">
                <a:solidFill>
                  <a:srgbClr val="0070C0"/>
                </a:solidFill>
                <a:effectLst/>
                <a:latin typeface="FandolSong-Regular-Identity-H"/>
              </a:rPr>
              <a:t>在过参数化下，有没有可能实现局部恢复</a:t>
            </a:r>
            <a:r>
              <a:rPr lang="en-US" altLang="zh-CN" sz="1800" b="1" dirty="0">
                <a:solidFill>
                  <a:srgbClr val="0070C0"/>
                </a:solidFill>
                <a:effectLst/>
                <a:latin typeface="FandolSong-Regular-Identity-H"/>
              </a:rPr>
              <a:t>? </a:t>
            </a:r>
            <a:endParaRPr lang="zh-CN" altLang="en-US" sz="2000" b="1" dirty="0">
              <a:solidFill>
                <a:srgbClr val="0070C0"/>
              </a:solidFill>
              <a:effectLst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BC65FB-FD28-FBC0-6022-75E641E3B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3231154"/>
            <a:ext cx="3886200" cy="65464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6E39865-53EA-6DF6-2886-56BA144BF1B7}"/>
              </a:ext>
            </a:extLst>
          </p:cNvPr>
          <p:cNvSpPr txBox="1"/>
          <p:nvPr/>
        </p:nvSpPr>
        <p:spPr>
          <a:xfrm>
            <a:off x="0" y="6308035"/>
            <a:ext cx="9546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zh-CN" sz="1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Zhang, L., Zhang, Y. &amp; Luo, T. (2023), ‘Structure and gradient dynamics near global minima of two-layer neural networks’, arXiv preprint arXiv:2309.00508</a:t>
            </a:r>
            <a:endParaRPr kumimoji="1" lang="zh-CN" altLang="en-US" sz="1400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DFEBEAB-AC0C-0C61-00CC-987333CBEA85}"/>
              </a:ext>
            </a:extLst>
          </p:cNvPr>
          <p:cNvGrpSpPr/>
          <p:nvPr/>
        </p:nvGrpSpPr>
        <p:grpSpPr>
          <a:xfrm>
            <a:off x="540026" y="3885797"/>
            <a:ext cx="10233992" cy="953027"/>
            <a:chOff x="540026" y="3885797"/>
            <a:chExt cx="10233992" cy="95302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DB7C27B-0639-2213-228F-870F46476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026" y="4002228"/>
              <a:ext cx="10233992" cy="83659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75FF616-E6C4-5957-0C5C-C9702A096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026" y="3885797"/>
              <a:ext cx="520700" cy="54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2474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61517FBF-177D-8779-847B-82AF70B9333E}"/>
              </a:ext>
            </a:extLst>
          </p:cNvPr>
          <p:cNvSpPr txBox="1">
            <a:spLocks/>
          </p:cNvSpPr>
          <p:nvPr/>
        </p:nvSpPr>
        <p:spPr>
          <a:xfrm>
            <a:off x="114542" y="94319"/>
            <a:ext cx="11429516" cy="761979"/>
          </a:xfrm>
          <a:prstGeom prst="rect">
            <a:avLst/>
          </a:prstGeom>
        </p:spPr>
        <p:txBody>
          <a:bodyPr/>
          <a:lstStyle>
            <a:lvl1pPr algn="l" defTabSz="91440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dirty="0"/>
              <a:t>全局极小点附近的结构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D552A7-0E20-3055-1478-3BD6491D6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40" y="1399637"/>
            <a:ext cx="11207418" cy="34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61517FBF-177D-8779-847B-82AF70B9333E}"/>
              </a:ext>
            </a:extLst>
          </p:cNvPr>
          <p:cNvSpPr txBox="1">
            <a:spLocks/>
          </p:cNvSpPr>
          <p:nvPr/>
        </p:nvSpPr>
        <p:spPr>
          <a:xfrm>
            <a:off x="114542" y="94319"/>
            <a:ext cx="11429516" cy="761979"/>
          </a:xfrm>
          <a:prstGeom prst="rect">
            <a:avLst/>
          </a:prstGeom>
        </p:spPr>
        <p:txBody>
          <a:bodyPr/>
          <a:lstStyle>
            <a:lvl1pPr algn="l" defTabSz="91440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dirty="0"/>
              <a:t>全局极小点附近的结构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D4E6CB-1EC8-61A7-31E5-00724C561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96" y="856298"/>
            <a:ext cx="8955413" cy="20717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B93D96-0496-7E91-6DF4-BE93141AD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04" y="2834864"/>
            <a:ext cx="3696252" cy="2940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2D5F87B-4185-8579-9E55-05CEF859FEB5}"/>
              </a:ext>
            </a:extLst>
          </p:cNvPr>
          <p:cNvSpPr txBox="1"/>
          <p:nvPr/>
        </p:nvSpPr>
        <p:spPr>
          <a:xfrm>
            <a:off x="114542" y="5653890"/>
            <a:ext cx="11868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Jiajie</a:t>
            </a:r>
            <a:r>
              <a:rPr lang="en" altLang="zh-CN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Zhao, Zhiwei Bai, Yaoyu Zhang</a:t>
            </a:r>
          </a:p>
          <a:p>
            <a:pPr algn="l"/>
            <a:r>
              <a:rPr lang="en" altLang="zh-CN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Disentangle Sample Size and Initialization Effect on Perfect Generalization for Single-Neuron Target. </a:t>
            </a:r>
            <a:r>
              <a:rPr lang="en" altLang="zh-CN" sz="1600" b="0" i="0" dirty="0">
                <a:solidFill>
                  <a:srgbClr val="ADA4A4"/>
                </a:solidFill>
                <a:effectLst/>
                <a:highlight>
                  <a:srgbClr val="282623"/>
                </a:highlight>
                <a:latin typeface="ibm-plex-sans-condensed"/>
              </a:rPr>
              <a:t>arXiv:2405.13787</a:t>
            </a:r>
            <a:endParaRPr kumimoji="1" lang="zh-CN" altLang="en-US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E240CBB-6056-8222-7341-2399D38E8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63" y="3253485"/>
            <a:ext cx="6052102" cy="222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22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1DD24A-6B1A-FC3E-5AA8-404553CBE40D}"/>
              </a:ext>
            </a:extLst>
          </p:cNvPr>
          <p:cNvSpPr txBox="1">
            <a:spLocks/>
          </p:cNvSpPr>
          <p:nvPr/>
        </p:nvSpPr>
        <p:spPr>
          <a:xfrm>
            <a:off x="452658" y="240971"/>
            <a:ext cx="10858752" cy="6340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/>
              <a:t>习题</a:t>
            </a:r>
            <a:endParaRPr lang="en-US" sz="3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DE33E2-3481-7D85-BB89-BCA054F5A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86" y="875024"/>
            <a:ext cx="9624391" cy="51676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7A63BB-35C4-229D-BB0F-4F2F5F906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43" y="6136694"/>
            <a:ext cx="6828183" cy="48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47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8D47D6-46BB-A7B9-6320-F09ADF9AC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17" y="759967"/>
            <a:ext cx="8126896" cy="58570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597909D-5C5C-A34F-A954-E47125C2CE84}"/>
              </a:ext>
            </a:extLst>
          </p:cNvPr>
          <p:cNvSpPr txBox="1">
            <a:spLocks/>
          </p:cNvSpPr>
          <p:nvPr/>
        </p:nvSpPr>
        <p:spPr>
          <a:xfrm>
            <a:off x="452658" y="240971"/>
            <a:ext cx="10858752" cy="6340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/>
              <a:t>习题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651540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48C20-6A97-5B08-FCDA-4D7DB47B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泛化谜团是长期以来的问题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BD2071-F9D7-5337-AED1-5802B1AA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975"/>
            <a:ext cx="12192000" cy="1948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DE99D5-F6E2-ECB3-4485-1BAFBAC7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676" y="882295"/>
            <a:ext cx="6345721" cy="11828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A7AA55-16D2-A173-3255-3E4A87823EDB}"/>
              </a:ext>
            </a:extLst>
          </p:cNvPr>
          <p:cNvSpPr txBox="1"/>
          <p:nvPr/>
        </p:nvSpPr>
        <p:spPr>
          <a:xfrm>
            <a:off x="1861261" y="958468"/>
            <a:ext cx="123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Arial" panose="020B0604020202020204" pitchFamily="34" charset="0"/>
              </a:rPr>
              <a:t>1995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Arial" panose="020B0604020202020204" pitchFamily="34" charset="0"/>
              <a:ea typeface="黑体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64A752-7722-CC7B-3D46-3C1328216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2096"/>
            <a:ext cx="12192000" cy="123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5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98DF8-5114-4FF1-B6D8-0D269AA842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传统的最差估计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25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C3D03-4ADD-AB20-4BE1-853BA684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Linux Libertine"/>
              </a:rPr>
              <a:t>Rademacher complexity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8626C5-DA6D-9384-A85F-054608F4C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0510"/>
            <a:ext cx="12192000" cy="24769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80C9747-9051-65C0-1B65-3653361C4333}"/>
              </a:ext>
            </a:extLst>
          </p:cNvPr>
          <p:cNvSpPr txBox="1"/>
          <p:nvPr/>
        </p:nvSpPr>
        <p:spPr>
          <a:xfrm>
            <a:off x="0" y="489204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Worst case estimation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B31834-0286-F766-B80B-4BFA518B8154}"/>
              </a:ext>
            </a:extLst>
          </p:cNvPr>
          <p:cNvSpPr/>
          <p:nvPr/>
        </p:nvSpPr>
        <p:spPr>
          <a:xfrm>
            <a:off x="9077739" y="3087757"/>
            <a:ext cx="2981739" cy="6228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6898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B3109-3886-6F2B-2499-22781662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same model can be good or be bad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97967B-E234-2625-7FEB-4C0C34E01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86" y="1774574"/>
            <a:ext cx="8365748" cy="4022745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F9F363C9-4A6E-8486-7F81-A35F3F3B56EB}"/>
              </a:ext>
            </a:extLst>
          </p:cNvPr>
          <p:cNvSpPr/>
          <p:nvPr/>
        </p:nvSpPr>
        <p:spPr>
          <a:xfrm>
            <a:off x="6243320" y="1635760"/>
            <a:ext cx="3949194" cy="34290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C954B0-2EC3-AF50-3CFA-5CA17730FD0A}"/>
              </a:ext>
            </a:extLst>
          </p:cNvPr>
          <p:cNvSpPr txBox="1"/>
          <p:nvPr/>
        </p:nvSpPr>
        <p:spPr>
          <a:xfrm>
            <a:off x="10444480" y="2423160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Bad case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37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B3109-3886-6F2B-2499-22781662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Worst case is not useful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75D955-B6CC-5451-1582-300751BFD9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1" b="13540"/>
          <a:stretch/>
        </p:blipFill>
        <p:spPr>
          <a:xfrm>
            <a:off x="161981" y="2035145"/>
            <a:ext cx="11659605" cy="405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68977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2.xml><?xml version="1.0" encoding="utf-8"?>
<a:theme xmlns:a="http://schemas.openxmlformats.org/drawingml/2006/main" name="2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25000"/>
          </a:lnSpc>
          <a:defRPr kumimoji="1" dirty="0" smtClean="0"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23556</TotalTime>
  <Words>1774</Words>
  <Application>Microsoft Macintosh PowerPoint</Application>
  <PresentationFormat>宽屏</PresentationFormat>
  <Paragraphs>222</Paragraphs>
  <Slides>44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44</vt:i4>
      </vt:variant>
    </vt:vector>
  </HeadingPairs>
  <TitlesOfParts>
    <vt:vector size="67" baseType="lpstr">
      <vt:lpstr>等线</vt:lpstr>
      <vt:lpstr>等线 Light</vt:lpstr>
      <vt:lpstr>Microsoft YaHei</vt:lpstr>
      <vt:lpstr>Microsoft YaHei</vt:lpstr>
      <vt:lpstr>FandolSong-Regular-Identity-H</vt:lpstr>
      <vt:lpstr>ibm-plex-sans-condensed</vt:lpstr>
      <vt:lpstr>Linux Libertine</vt:lpstr>
      <vt:lpstr>NimbusRomNo9L-Medi</vt:lpstr>
      <vt:lpstr>NimbusRomNo9L-Regu</vt:lpstr>
      <vt:lpstr>Arial</vt:lpstr>
      <vt:lpstr>Book Antiqua</vt:lpstr>
      <vt:lpstr>Calibri</vt:lpstr>
      <vt:lpstr>Calibri Light</vt:lpstr>
      <vt:lpstr>Cambria Math</vt:lpstr>
      <vt:lpstr>Georgia</vt:lpstr>
      <vt:lpstr>Lucida Grande</vt:lpstr>
      <vt:lpstr>Times New Roman</vt:lpstr>
      <vt:lpstr>Wingdings</vt:lpstr>
      <vt:lpstr>1_自定义设计方案</vt:lpstr>
      <vt:lpstr>2_自定义设计方案</vt:lpstr>
      <vt:lpstr>Office Theme</vt:lpstr>
      <vt:lpstr>Office 主题​​</vt:lpstr>
      <vt:lpstr>2016-VI主题</vt:lpstr>
      <vt:lpstr>乐观估计 （Optimistic Estimate）</vt:lpstr>
      <vt:lpstr>传统的泛化观点</vt:lpstr>
      <vt:lpstr>神经网络越来越大</vt:lpstr>
      <vt:lpstr>深度学习中的泛化谜团</vt:lpstr>
      <vt:lpstr>泛化谜团是长期以来的问题</vt:lpstr>
      <vt:lpstr>传统的最差估计</vt:lpstr>
      <vt:lpstr>Rademacher complexity</vt:lpstr>
      <vt:lpstr>A same model can be good or be bad</vt:lpstr>
      <vt:lpstr>Worst case is not useful</vt:lpstr>
      <vt:lpstr>It is right! But not useful in practical neural networks!</vt:lpstr>
      <vt:lpstr>实验启发的乐观估计</vt:lpstr>
      <vt:lpstr>Old problem: sample size for exact recovery</vt:lpstr>
      <vt:lpstr>Linear regression</vt:lpstr>
      <vt:lpstr>Non-Linear regression</vt:lpstr>
      <vt:lpstr>Rethinking: Generalization, sample, parameter</vt:lpstr>
      <vt:lpstr>全局最小点局部的乐观估计</vt:lpstr>
      <vt:lpstr>Linear model for recovery</vt:lpstr>
      <vt:lpstr>For a LINEAR model</vt:lpstr>
      <vt:lpstr>For a NON-LINEAR model</vt:lpstr>
      <vt:lpstr>For a NON-LINEAR model</vt:lpstr>
      <vt:lpstr>For a NON-LINEAR model</vt:lpstr>
      <vt:lpstr>Sample size estimate through linearization</vt:lpstr>
      <vt:lpstr>Rank depends on parameter for non-linear model</vt:lpstr>
      <vt:lpstr>矩阵分解模型的乐观估计</vt:lpstr>
      <vt:lpstr>PowerPoint 演示文稿</vt:lpstr>
      <vt:lpstr>Rank stratification for matrix factorization</vt:lpstr>
      <vt:lpstr>矩阵分解模型</vt:lpstr>
      <vt:lpstr>PowerPoint 演示文稿</vt:lpstr>
      <vt:lpstr>神经网络的乐观估计</vt:lpstr>
      <vt:lpstr>Optimistic sample size for f^∗</vt:lpstr>
      <vt:lpstr>Rank stratification for fully-connected NNs</vt:lpstr>
      <vt:lpstr>Condensed neurons has same tangent space </vt:lpstr>
      <vt:lpstr>Which is the better way to increase complexity?</vt:lpstr>
      <vt:lpstr>CNN vs. CNN (no-sharing) vs. fully-connected NN </vt:lpstr>
      <vt:lpstr>Which is the better way to increase complexity?</vt:lpstr>
      <vt:lpstr>Target function</vt:lpstr>
      <vt:lpstr>CNN needs more data than FNN</vt:lpstr>
      <vt:lpstr>How to achieve optimistic estimation?  One example: why condensation happens?</vt:lpstr>
      <vt:lpstr>全局极小值附近的结构(高阶）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perspective to understand depth effect and robustness of deep learning</dc:title>
  <dc:creator>zhiqin xu</dc:creator>
  <cp:lastModifiedBy>c18348</cp:lastModifiedBy>
  <cp:revision>216</cp:revision>
  <dcterms:created xsi:type="dcterms:W3CDTF">2020-06-05T07:59:29Z</dcterms:created>
  <dcterms:modified xsi:type="dcterms:W3CDTF">2024-05-30T11:45:10Z</dcterms:modified>
</cp:coreProperties>
</file>